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9" r:id="rId29"/>
    <p:sldId id="288" r:id="rId30"/>
    <p:sldId id="290" r:id="rId31"/>
    <p:sldId id="262" r:id="rId3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7E6"/>
          </a:solidFill>
        </a:fill>
      </a:tcStyle>
    </a:wholeTbl>
    <a:band2H>
      <a:tcTxStyle/>
      <a:tcStyle>
        <a:tcBdr/>
        <a:fill>
          <a:solidFill>
            <a:srgbClr val="E7ECF3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AE2CD"/>
          </a:solidFill>
        </a:fill>
      </a:tcStyle>
    </a:wholeTbl>
    <a:band2H>
      <a:tcTxStyle/>
      <a:tcStyle>
        <a:tcBdr/>
        <a:fill>
          <a:solidFill>
            <a:srgbClr val="ED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CCCCC"/>
          </a:solidFill>
        </a:fill>
      </a:tcStyle>
    </a:wholeTbl>
    <a:band2H>
      <a:tcTxStyle/>
      <a:tcStyle>
        <a:tcBdr/>
        <a:fill>
          <a:solidFill>
            <a:srgbClr val="EEE7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4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-190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Arial"/>
      </a:defRPr>
    </a:lvl1pPr>
    <a:lvl2pPr indent="228600" latinLnBrk="0">
      <a:defRPr sz="1200">
        <a:latin typeface="+mj-lt"/>
        <a:ea typeface="+mj-ea"/>
        <a:cs typeface="+mj-cs"/>
        <a:sym typeface="Arial"/>
      </a:defRPr>
    </a:lvl2pPr>
    <a:lvl3pPr indent="457200" latinLnBrk="0">
      <a:defRPr sz="1200">
        <a:latin typeface="+mj-lt"/>
        <a:ea typeface="+mj-ea"/>
        <a:cs typeface="+mj-cs"/>
        <a:sym typeface="Arial"/>
      </a:defRPr>
    </a:lvl3pPr>
    <a:lvl4pPr indent="685800" latinLnBrk="0">
      <a:defRPr sz="1200">
        <a:latin typeface="+mj-lt"/>
        <a:ea typeface="+mj-ea"/>
        <a:cs typeface="+mj-cs"/>
        <a:sym typeface="Arial"/>
      </a:defRPr>
    </a:lvl4pPr>
    <a:lvl5pPr indent="914400" latinLnBrk="0">
      <a:defRPr sz="1200">
        <a:latin typeface="+mj-lt"/>
        <a:ea typeface="+mj-ea"/>
        <a:cs typeface="+mj-cs"/>
        <a:sym typeface="Arial"/>
      </a:defRPr>
    </a:lvl5pPr>
    <a:lvl6pPr indent="1143000" latinLnBrk="0">
      <a:defRPr sz="1200">
        <a:latin typeface="+mj-lt"/>
        <a:ea typeface="+mj-ea"/>
        <a:cs typeface="+mj-cs"/>
        <a:sym typeface="Arial"/>
      </a:defRPr>
    </a:lvl6pPr>
    <a:lvl7pPr indent="1371600" latinLnBrk="0">
      <a:defRPr sz="1200">
        <a:latin typeface="+mj-lt"/>
        <a:ea typeface="+mj-ea"/>
        <a:cs typeface="+mj-cs"/>
        <a:sym typeface="Arial"/>
      </a:defRPr>
    </a:lvl7pPr>
    <a:lvl8pPr indent="1600200" latinLnBrk="0">
      <a:defRPr sz="1200">
        <a:latin typeface="+mj-lt"/>
        <a:ea typeface="+mj-ea"/>
        <a:cs typeface="+mj-cs"/>
        <a:sym typeface="Arial"/>
      </a:defRPr>
    </a:lvl8pPr>
    <a:lvl9pPr indent="1828800" latinLnBrk="0">
      <a:defRPr sz="1200">
        <a:latin typeface="+mj-lt"/>
        <a:ea typeface="+mj-ea"/>
        <a:cs typeface="+mj-cs"/>
        <a:sym typeface="Arial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o del título"/>
          <p:cNvSpPr txBox="1">
            <a:spLocks noGrp="1"/>
          </p:cNvSpPr>
          <p:nvPr>
            <p:ph type="title"/>
          </p:nvPr>
        </p:nvSpPr>
        <p:spPr>
          <a:xfrm>
            <a:off x="3012325" y="2960548"/>
            <a:ext cx="5445901" cy="2405702"/>
          </a:xfrm>
          <a:prstGeom prst="rect">
            <a:avLst/>
          </a:prstGeom>
        </p:spPr>
        <p:txBody>
          <a:bodyPr/>
          <a:lstStyle>
            <a:lvl1pPr algn="r">
              <a:defRPr sz="4800"/>
            </a:lvl1pPr>
          </a:lstStyle>
          <a:p>
            <a:r>
              <a:t>Texto del título</a:t>
            </a:r>
          </a:p>
        </p:txBody>
      </p:sp>
      <p:sp>
        <p:nvSpPr>
          <p:cNvPr id="15" name="Shape 10"/>
          <p:cNvSpPr/>
          <p:nvPr/>
        </p:nvSpPr>
        <p:spPr>
          <a:xfrm>
            <a:off x="6208124" y="5619450"/>
            <a:ext cx="2250002" cy="137701"/>
          </a:xfrm>
          <a:prstGeom prst="rect">
            <a:avLst/>
          </a:prstGeom>
          <a:solidFill>
            <a:srgbClr val="2B478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6" name="Shape 46"/>
          <p:cNvSpPr/>
          <p:nvPr/>
        </p:nvSpPr>
        <p:spPr>
          <a:xfrm>
            <a:off x="-3" y="6720299"/>
            <a:ext cx="9144001" cy="137701"/>
          </a:xfrm>
          <a:prstGeom prst="rect">
            <a:avLst/>
          </a:prstGeom>
          <a:solidFill>
            <a:srgbClr val="2B478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7" name="Straight Connector 4"/>
          <p:cNvSpPr/>
          <p:nvPr/>
        </p:nvSpPr>
        <p:spPr>
          <a:xfrm flipH="1">
            <a:off x="1845733" y="135464"/>
            <a:ext cx="2" cy="1512003"/>
          </a:xfrm>
          <a:prstGeom prst="line">
            <a:avLst/>
          </a:prstGeom>
          <a:ln>
            <a:solidFill>
              <a:srgbClr val="0066CC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pic>
        <p:nvPicPr>
          <p:cNvPr id="18" name="logo-university-computing.png" descr="logo-university-computing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1450" y="79179"/>
            <a:ext cx="5726618" cy="1624574"/>
          </a:xfrm>
          <a:prstGeom prst="rect">
            <a:avLst/>
          </a:prstGeom>
          <a:ln w="12700">
            <a:miter lim="400000"/>
          </a:ln>
        </p:spPr>
      </p:pic>
      <p:sp>
        <p:nvSpPr>
          <p:cNvPr id="1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+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o del título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Texto del título</a:t>
            </a:r>
          </a:p>
        </p:txBody>
      </p:sp>
      <p:sp>
        <p:nvSpPr>
          <p:cNvPr id="36" name="Nivel de texto 1…"/>
          <p:cNvSpPr txBox="1">
            <a:spLocks noGrp="1"/>
          </p:cNvSpPr>
          <p:nvPr>
            <p:ph type="body" sz="half" idx="1"/>
          </p:nvPr>
        </p:nvSpPr>
        <p:spPr>
          <a:xfrm>
            <a:off x="691200" y="1473315"/>
            <a:ext cx="3767400" cy="5094586"/>
          </a:xfrm>
          <a:prstGeom prst="rect">
            <a:avLst/>
          </a:prstGeom>
        </p:spPr>
        <p:txBody>
          <a:bodyPr/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37" name="Shape 29"/>
          <p:cNvSpPr txBox="1">
            <a:spLocks noGrp="1"/>
          </p:cNvSpPr>
          <p:nvPr>
            <p:ph type="body" sz="half" idx="13"/>
          </p:nvPr>
        </p:nvSpPr>
        <p:spPr>
          <a:xfrm>
            <a:off x="4685500" y="1473313"/>
            <a:ext cx="3767400" cy="5094589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8" name="Shape 30"/>
          <p:cNvSpPr/>
          <p:nvPr/>
        </p:nvSpPr>
        <p:spPr>
          <a:xfrm>
            <a:off x="813270" y="1121626"/>
            <a:ext cx="1533603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39" name="Shape 31"/>
          <p:cNvSpPr/>
          <p:nvPr/>
        </p:nvSpPr>
        <p:spPr>
          <a:xfrm>
            <a:off x="-1" y="0"/>
            <a:ext cx="137701" cy="6858000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40" name="Imagen 7" descr="Imagen 7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417111" y="6139831"/>
            <a:ext cx="544555" cy="544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Logo_University_458x458.png" descr="Logo_University_458x458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402974" y="6128796"/>
            <a:ext cx="547426" cy="547427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48"/>
          <p:cNvSpPr/>
          <p:nvPr/>
        </p:nvSpPr>
        <p:spPr>
          <a:xfrm>
            <a:off x="-3" y="6720299"/>
            <a:ext cx="9144001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77" name="Imagen 3" descr="Imagen 3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8379011" y="5999874"/>
            <a:ext cx="544555" cy="544555"/>
          </a:xfrm>
          <a:prstGeom prst="rect">
            <a:avLst/>
          </a:prstGeom>
          <a:ln w="12700">
            <a:miter lim="400000"/>
          </a:ln>
        </p:spPr>
      </p:pic>
      <p:pic>
        <p:nvPicPr>
          <p:cNvPr id="78" name="Logo_University_458x458.png" descr="Logo_University_458x458.pn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8377574" y="5998438"/>
            <a:ext cx="547426" cy="547426"/>
          </a:xfrm>
          <a:prstGeom prst="rect">
            <a:avLst/>
          </a:prstGeom>
          <a:ln w="12700">
            <a:miter lim="400000"/>
          </a:ln>
        </p:spPr>
      </p:pic>
      <p:sp>
        <p:nvSpPr>
          <p:cNvPr id="79" name="Número de diapositiva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5"/>
          <p:cNvSpPr/>
          <p:nvPr/>
        </p:nvSpPr>
        <p:spPr>
          <a:xfrm>
            <a:off x="-1" y="0"/>
            <a:ext cx="137701" cy="6858000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3" name="Shape 30"/>
          <p:cNvSpPr/>
          <p:nvPr/>
        </p:nvSpPr>
        <p:spPr>
          <a:xfrm>
            <a:off x="813270" y="1121626"/>
            <a:ext cx="1533603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pic>
        <p:nvPicPr>
          <p:cNvPr id="4" name="Logo_University_458x458.png" descr="Logo_University_458x458.png"/>
          <p:cNvPicPr>
            <a:picLocks noChangeAspect="1"/>
          </p:cNvPicPr>
          <p:nvPr/>
        </p:nvPicPr>
        <p:blipFill>
          <a:blip r:embed="rId5" cstate="print">
            <a:extLst/>
          </a:blip>
          <a:stretch>
            <a:fillRect/>
          </a:stretch>
        </p:blipFill>
        <p:spPr>
          <a:xfrm>
            <a:off x="8402974" y="6128796"/>
            <a:ext cx="547426" cy="547427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Nivel de texto 1…"/>
          <p:cNvSpPr txBox="1">
            <a:spLocks noGrp="1"/>
          </p:cNvSpPr>
          <p:nvPr>
            <p:ph type="body" idx="1"/>
          </p:nvPr>
        </p:nvSpPr>
        <p:spPr>
          <a:xfrm>
            <a:off x="691200" y="1473315"/>
            <a:ext cx="7761600" cy="49702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3" tIns="91423" rIns="91423" bIns="91423">
            <a:normAutofit/>
          </a:bodyPr>
          <a:lstStyle/>
          <a:p>
            <a:r>
              <a:t>Nivel de texto 1</a:t>
            </a:r>
          </a:p>
          <a:p>
            <a:pPr lvl="1"/>
            <a:r>
              <a:t>Nivel de texto 2</a:t>
            </a:r>
          </a:p>
          <a:p>
            <a:pPr lvl="2"/>
            <a:r>
              <a:t>Nivel de texto 3</a:t>
            </a:r>
          </a:p>
          <a:p>
            <a:pPr lvl="3"/>
            <a:r>
              <a:t>Nivel de texto 4</a:t>
            </a:r>
          </a:p>
          <a:p>
            <a:pPr lvl="4"/>
            <a:r>
              <a:t>Nivel de texto 5</a:t>
            </a:r>
          </a:p>
        </p:txBody>
      </p:sp>
      <p:sp>
        <p:nvSpPr>
          <p:cNvPr id="6" name="Texto del título"/>
          <p:cNvSpPr txBox="1">
            <a:spLocks noGrp="1"/>
          </p:cNvSpPr>
          <p:nvPr>
            <p:ph type="title"/>
          </p:nvPr>
        </p:nvSpPr>
        <p:spPr>
          <a:xfrm>
            <a:off x="691200" y="249738"/>
            <a:ext cx="7761600" cy="657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91423" tIns="91423" rIns="91423" bIns="91423" anchor="b">
            <a:normAutofit/>
          </a:bodyPr>
          <a:lstStyle/>
          <a:p>
            <a:r>
              <a:t>Texto del título</a:t>
            </a:r>
          </a:p>
        </p:txBody>
      </p:sp>
      <p:sp>
        <p:nvSpPr>
          <p:cNvPr id="7" name="Número de diapositiva"/>
          <p:cNvSpPr txBox="1">
            <a:spLocks noGrp="1"/>
          </p:cNvSpPr>
          <p:nvPr>
            <p:ph type="sldNum" sz="quarter" idx="2"/>
          </p:nvPr>
        </p:nvSpPr>
        <p:spPr>
          <a:xfrm>
            <a:off x="6279546" y="6224224"/>
            <a:ext cx="273654" cy="26425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/>
            </a:lvl1pPr>
          </a:lstStyle>
          <a:p>
            <a:fld id="{86CB4B4D-7CA3-9044-876B-883B54F8677D}" type="slidenum">
              <a:rPr/>
              <a:pPr/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</p:sldLayoutIdLst>
  <p:transition spd="med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0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Bold"/>
          <a:ea typeface="Montserrat Bold"/>
          <a:cs typeface="Montserrat Bold"/>
          <a:sym typeface="Montserrat Bold"/>
        </a:defRPr>
      </a:lvl9pPr>
    </p:titleStyle>
    <p:body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Pct val="100000"/>
        <a:buFont typeface="Montserrat Regular"/>
        <a:buChar char="▣"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Pct val="100000"/>
        <a:buFont typeface="Montserrat Regular"/>
        <a:buChar char="□"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>
          <a:srgbClr val="0066CC"/>
        </a:buClr>
        <a:buSzTx/>
        <a:buFont typeface="Montserrat Regular"/>
        <a:buNone/>
        <a:tabLst/>
        <a:defRPr sz="2400" b="0" i="0" u="none" strike="noStrike" cap="none" spc="0" baseline="0">
          <a:ln>
            <a:noFill/>
          </a:ln>
          <a:solidFill>
            <a:srgbClr val="454F5B"/>
          </a:solidFill>
          <a:uFillTx/>
          <a:latin typeface="Montserrat Regular"/>
          <a:ea typeface="Montserrat Regular"/>
          <a:cs typeface="Montserrat Regular"/>
          <a:sym typeface="Montserrat Regular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53"/>
          <p:cNvSpPr txBox="1">
            <a:spLocks noGrp="1"/>
          </p:cNvSpPr>
          <p:nvPr>
            <p:ph type="title"/>
          </p:nvPr>
        </p:nvSpPr>
        <p:spPr>
          <a:xfrm>
            <a:off x="3012324" y="2960548"/>
            <a:ext cx="5445902" cy="2405702"/>
          </a:xfrm>
          <a:prstGeom prst="rect">
            <a:avLst/>
          </a:prstGeom>
        </p:spPr>
        <p:txBody>
          <a:bodyPr>
            <a:normAutofit/>
          </a:bodyPr>
          <a:lstStyle>
            <a:lvl1pPr defTabSz="704087">
              <a:defRPr sz="3600"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r>
              <a:rPr lang="es-ES" dirty="0" err="1" smtClean="0"/>
              <a:t>Networking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>2</a:t>
            </a:r>
            <a:r>
              <a:rPr lang="es-ES" dirty="0" smtClean="0"/>
              <a:t>5 Marzo 2021</a:t>
            </a:r>
            <a:endParaRPr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Clase</a:t>
            </a:r>
            <a:r>
              <a:rPr lang="en-US" dirty="0" smtClean="0"/>
              <a:t> C: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5"/>
            <a:ext cx="7926707" cy="3900351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Clase</a:t>
            </a:r>
            <a:r>
              <a:rPr lang="en-US" sz="2000" dirty="0" smtClean="0"/>
              <a:t> C: 192-223. Los </a:t>
            </a:r>
            <a:r>
              <a:rPr lang="en-US" sz="2000" dirty="0" err="1" smtClean="0"/>
              <a:t>primeros</a:t>
            </a:r>
            <a:r>
              <a:rPr lang="en-US" sz="2000" dirty="0" smtClean="0"/>
              <a:t> </a:t>
            </a:r>
            <a:r>
              <a:rPr lang="en-US" sz="2000" dirty="0" err="1" smtClean="0"/>
              <a:t>tres</a:t>
            </a:r>
            <a:r>
              <a:rPr lang="en-US" sz="2000" dirty="0" smtClean="0"/>
              <a:t> bit de la </a:t>
            </a:r>
            <a:r>
              <a:rPr lang="en-US" sz="2000" dirty="0" err="1" smtClean="0"/>
              <a:t>direccion</a:t>
            </a:r>
            <a:r>
              <a:rPr lang="en-US" sz="2000" dirty="0" smtClean="0"/>
              <a:t> son 110. Son </a:t>
            </a:r>
            <a:r>
              <a:rPr lang="en-US" sz="2000" dirty="0" err="1" smtClean="0"/>
              <a:t>las</a:t>
            </a:r>
            <a:r>
              <a:rPr lang="en-US" sz="2000" dirty="0" smtClean="0"/>
              <a:t> </a:t>
            </a:r>
            <a:r>
              <a:rPr lang="en-US" sz="2000" dirty="0" err="1" smtClean="0"/>
              <a:t>redes</a:t>
            </a:r>
            <a:r>
              <a:rPr lang="en-US" sz="2000" dirty="0" smtClean="0"/>
              <a:t> </a:t>
            </a:r>
            <a:r>
              <a:rPr lang="en-US" sz="2000" dirty="0" err="1" smtClean="0"/>
              <a:t>mas</a:t>
            </a:r>
            <a:r>
              <a:rPr lang="en-US" sz="2000" dirty="0" smtClean="0"/>
              <a:t> </a:t>
            </a:r>
            <a:r>
              <a:rPr lang="en-US" sz="2000" dirty="0" err="1" smtClean="0"/>
              <a:t>comunes</a:t>
            </a:r>
            <a:r>
              <a:rPr lang="en-US" sz="2000" dirty="0" smtClean="0"/>
              <a:t>.</a:t>
            </a:r>
          </a:p>
          <a:p>
            <a:endParaRPr lang="en-US" sz="2000" dirty="0" smtClean="0"/>
          </a:p>
          <a:p>
            <a:r>
              <a:rPr lang="en-US" sz="2000" dirty="0" smtClean="0"/>
              <a:t>Los </a:t>
            </a:r>
            <a:r>
              <a:rPr lang="en-US" sz="2000" dirty="0" err="1" smtClean="0"/>
              <a:t>restantes</a:t>
            </a:r>
            <a:r>
              <a:rPr lang="en-US" sz="2000" dirty="0" smtClean="0"/>
              <a:t> 21 bits son </a:t>
            </a:r>
            <a:r>
              <a:rPr lang="en-US" sz="2000" dirty="0" err="1" smtClean="0"/>
              <a:t>usados</a:t>
            </a:r>
            <a:r>
              <a:rPr lang="en-US" sz="2000" dirty="0" smtClean="0"/>
              <a:t>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direcciones</a:t>
            </a:r>
            <a:r>
              <a:rPr lang="en-US" sz="2000" dirty="0" smtClean="0"/>
              <a:t> de red y solo 8 bits </a:t>
            </a:r>
            <a:r>
              <a:rPr lang="en-US" sz="2000" dirty="0" err="1" smtClean="0"/>
              <a:t>para</a:t>
            </a:r>
            <a:r>
              <a:rPr lang="en-US" sz="2000" dirty="0" smtClean="0"/>
              <a:t> HOST</a:t>
            </a:r>
          </a:p>
          <a:p>
            <a:endParaRPr lang="en-US" sz="2000" dirty="0" smtClean="0"/>
          </a:p>
          <a:p>
            <a:r>
              <a:rPr lang="en-US" sz="2000" dirty="0" smtClean="0"/>
              <a:t>16 </a:t>
            </a:r>
            <a:r>
              <a:rPr lang="en-US" sz="2000" dirty="0" err="1" smtClean="0"/>
              <a:t>millones</a:t>
            </a:r>
            <a:r>
              <a:rPr lang="en-US" sz="2000" dirty="0" smtClean="0"/>
              <a:t> de </a:t>
            </a:r>
            <a:r>
              <a:rPr lang="en-US" sz="2000" dirty="0" err="1" smtClean="0"/>
              <a:t>direcciones</a:t>
            </a:r>
            <a:r>
              <a:rPr lang="en-US" sz="2000" dirty="0" smtClean="0"/>
              <a:t> de </a:t>
            </a:r>
            <a:r>
              <a:rPr lang="en-US" sz="2000" dirty="0" err="1" smtClean="0"/>
              <a:t>redes</a:t>
            </a:r>
            <a:r>
              <a:rPr lang="en-US" sz="2000" dirty="0" smtClean="0"/>
              <a:t> </a:t>
            </a:r>
            <a:r>
              <a:rPr lang="en-US" sz="2000" dirty="0" err="1" smtClean="0"/>
              <a:t>clase</a:t>
            </a:r>
            <a:r>
              <a:rPr lang="en-US" sz="2000" dirty="0" smtClean="0"/>
              <a:t> C con </a:t>
            </a:r>
            <a:r>
              <a:rPr lang="en-US" sz="2000" dirty="0" err="1" smtClean="0"/>
              <a:t>hasta</a:t>
            </a:r>
            <a:r>
              <a:rPr lang="en-US" sz="2000" dirty="0" smtClean="0"/>
              <a:t>  256 host </a:t>
            </a:r>
            <a:r>
              <a:rPr lang="en-US" sz="2000" dirty="0" err="1" smtClean="0"/>
              <a:t>cada</a:t>
            </a:r>
            <a:r>
              <a:rPr lang="en-US" sz="2000" dirty="0" smtClean="0"/>
              <a:t> </a:t>
            </a:r>
            <a:r>
              <a:rPr lang="en-US" sz="2000" dirty="0" err="1" smtClean="0"/>
              <a:t>una</a:t>
            </a:r>
            <a:endParaRPr lang="en-US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3568" y="4295775"/>
            <a:ext cx="676275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Clase</a:t>
            </a:r>
            <a:r>
              <a:rPr lang="en-US" dirty="0" smtClean="0"/>
              <a:t> D.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335529"/>
            <a:ext cx="7738816" cy="5094586"/>
          </a:xfrm>
        </p:spPr>
        <p:txBody>
          <a:bodyPr>
            <a:normAutofit/>
          </a:bodyPr>
          <a:lstStyle/>
          <a:p>
            <a:r>
              <a:rPr lang="en-US" sz="2000" dirty="0" smtClean="0"/>
              <a:t> </a:t>
            </a:r>
            <a:r>
              <a:rPr lang="en-US" sz="2000" dirty="0" err="1" smtClean="0"/>
              <a:t>Clase</a:t>
            </a:r>
            <a:r>
              <a:rPr lang="en-US" sz="2000" dirty="0" smtClean="0"/>
              <a:t> D: 224-239. Se </a:t>
            </a:r>
            <a:r>
              <a:rPr lang="en-US" sz="2000" dirty="0" err="1" smtClean="0"/>
              <a:t>usan</a:t>
            </a:r>
            <a:r>
              <a:rPr lang="en-US" sz="2000" dirty="0" smtClean="0"/>
              <a:t>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direccionar</a:t>
            </a:r>
            <a:r>
              <a:rPr lang="en-US" sz="2000" dirty="0" smtClean="0"/>
              <a:t> multiples </a:t>
            </a:r>
            <a:r>
              <a:rPr lang="en-US" sz="2000" dirty="0" err="1" smtClean="0"/>
              <a:t>dispositivos</a:t>
            </a:r>
            <a:r>
              <a:rPr lang="en-US" sz="2000" dirty="0" smtClean="0"/>
              <a:t> a la </a:t>
            </a:r>
            <a:r>
              <a:rPr lang="en-US" sz="2000" dirty="0" err="1" smtClean="0"/>
              <a:t>vez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Se </a:t>
            </a:r>
            <a:r>
              <a:rPr lang="en-US" sz="2000" dirty="0" err="1" smtClean="0"/>
              <a:t>usa</a:t>
            </a:r>
            <a:r>
              <a:rPr lang="en-US" sz="2000" dirty="0" smtClean="0"/>
              <a:t> </a:t>
            </a:r>
            <a:r>
              <a:rPr lang="en-US" sz="2000" dirty="0" err="1" smtClean="0"/>
              <a:t>para</a:t>
            </a:r>
            <a:r>
              <a:rPr lang="en-US" sz="2000" dirty="0" smtClean="0"/>
              <a:t> MULTICASTING y no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direccionamiento</a:t>
            </a:r>
            <a:r>
              <a:rPr lang="en-US" sz="2000" dirty="0" smtClean="0"/>
              <a:t> de </a:t>
            </a:r>
            <a:r>
              <a:rPr lang="en-US" sz="2000" dirty="0" err="1" smtClean="0"/>
              <a:t>redes</a:t>
            </a:r>
            <a:r>
              <a:rPr lang="en-US" sz="2000" dirty="0" smtClean="0"/>
              <a:t> </a:t>
            </a:r>
          </a:p>
          <a:p>
            <a:endParaRPr lang="en-US" sz="2000" dirty="0" smtClean="0"/>
          </a:p>
          <a:p>
            <a:r>
              <a:rPr lang="en-US" sz="2000" dirty="0" smtClean="0"/>
              <a:t>No </a:t>
            </a:r>
            <a:r>
              <a:rPr lang="en-US" sz="2000" dirty="0" err="1" smtClean="0"/>
              <a:t>estan</a:t>
            </a:r>
            <a:r>
              <a:rPr lang="en-US" sz="2000" dirty="0" smtClean="0"/>
              <a:t> </a:t>
            </a:r>
            <a:r>
              <a:rPr lang="en-US" sz="2000" dirty="0" err="1" smtClean="0"/>
              <a:t>disponibles</a:t>
            </a:r>
            <a:r>
              <a:rPr lang="en-US" sz="2000" dirty="0" smtClean="0"/>
              <a:t> </a:t>
            </a:r>
            <a:r>
              <a:rPr lang="en-US" sz="2000" dirty="0" err="1" smtClean="0"/>
              <a:t>para</a:t>
            </a:r>
            <a:r>
              <a:rPr lang="en-US" sz="2000" dirty="0" smtClean="0"/>
              <a:t> el </a:t>
            </a:r>
            <a:r>
              <a:rPr lang="en-US" sz="2000" dirty="0" err="1" smtClean="0"/>
              <a:t>publico</a:t>
            </a:r>
            <a:r>
              <a:rPr lang="en-US" sz="2000" dirty="0" smtClean="0"/>
              <a:t> </a:t>
            </a:r>
            <a:r>
              <a:rPr lang="en-US" sz="2000" dirty="0" err="1" smtClean="0"/>
              <a:t>ni</a:t>
            </a:r>
            <a:r>
              <a:rPr lang="en-US" sz="2000" dirty="0" smtClean="0"/>
              <a:t>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uso</a:t>
            </a:r>
            <a:r>
              <a:rPr lang="en-US" sz="2000" dirty="0" smtClean="0"/>
              <a:t> </a:t>
            </a:r>
            <a:r>
              <a:rPr lang="en-US" sz="2000" dirty="0" err="1" smtClean="0"/>
              <a:t>comercial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Los </a:t>
            </a:r>
            <a:r>
              <a:rPr lang="en-US" sz="2000" dirty="0" err="1" smtClean="0"/>
              <a:t>cuatro</a:t>
            </a:r>
            <a:r>
              <a:rPr lang="en-US" sz="2000" dirty="0" smtClean="0"/>
              <a:t> </a:t>
            </a:r>
            <a:r>
              <a:rPr lang="en-US" sz="2000" dirty="0" err="1" smtClean="0"/>
              <a:t>primeros</a:t>
            </a:r>
            <a:r>
              <a:rPr lang="en-US" sz="2000" dirty="0" smtClean="0"/>
              <a:t> BIT son 1110</a:t>
            </a:r>
            <a:endParaRPr lang="en-US" sz="2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5529" y="4286250"/>
            <a:ext cx="64674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Clase</a:t>
            </a:r>
            <a:r>
              <a:rPr lang="en-US" dirty="0" smtClean="0"/>
              <a:t> E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5"/>
            <a:ext cx="7876603" cy="5094586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Clase</a:t>
            </a:r>
            <a:r>
              <a:rPr lang="en-US" sz="2000" dirty="0" smtClean="0"/>
              <a:t> E: 240-254. </a:t>
            </a:r>
            <a:r>
              <a:rPr lang="en-US" sz="2000" dirty="0" err="1" smtClean="0"/>
              <a:t>Reservada</a:t>
            </a:r>
            <a:r>
              <a:rPr lang="en-US" sz="2000" dirty="0" smtClean="0"/>
              <a:t>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investigación</a:t>
            </a:r>
            <a:r>
              <a:rPr lang="en-US" sz="2000" dirty="0" smtClean="0"/>
              <a:t> </a:t>
            </a:r>
            <a:r>
              <a:rPr lang="en-US" sz="2000" dirty="0" smtClean="0"/>
              <a:t>y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equipos</a:t>
            </a:r>
            <a:r>
              <a:rPr lang="en-US" sz="2000" dirty="0" smtClean="0"/>
              <a:t> </a:t>
            </a:r>
            <a:r>
              <a:rPr lang="en-US" sz="2000" dirty="0" err="1" smtClean="0"/>
              <a:t>experimentales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No </a:t>
            </a:r>
            <a:r>
              <a:rPr lang="en-US" sz="2000" dirty="0" err="1" smtClean="0"/>
              <a:t>estan</a:t>
            </a:r>
            <a:r>
              <a:rPr lang="en-US" sz="2000" dirty="0" smtClean="0"/>
              <a:t> </a:t>
            </a:r>
            <a:r>
              <a:rPr lang="en-US" sz="2000" dirty="0" err="1" smtClean="0"/>
              <a:t>disponibles</a:t>
            </a:r>
            <a:r>
              <a:rPr lang="en-US" sz="2000" dirty="0" smtClean="0"/>
              <a:t> </a:t>
            </a:r>
            <a:r>
              <a:rPr lang="en-US" sz="2000" dirty="0" err="1" smtClean="0"/>
              <a:t>comercialmente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Los </a:t>
            </a:r>
            <a:r>
              <a:rPr lang="en-US" sz="2000" dirty="0" err="1" smtClean="0"/>
              <a:t>cuatro</a:t>
            </a:r>
            <a:r>
              <a:rPr lang="en-US" sz="2000" dirty="0" smtClean="0"/>
              <a:t> </a:t>
            </a:r>
            <a:r>
              <a:rPr lang="en-US" sz="2000" dirty="0" err="1" smtClean="0"/>
              <a:t>primeros</a:t>
            </a:r>
            <a:r>
              <a:rPr lang="en-US" sz="2000" dirty="0" smtClean="0"/>
              <a:t> bits son 1111</a:t>
            </a:r>
            <a:endParaRPr lang="en-US" sz="20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92387" y="3749979"/>
            <a:ext cx="67341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Resumen</a:t>
            </a:r>
            <a:r>
              <a:rPr lang="en-US" dirty="0" smtClean="0"/>
              <a:t> </a:t>
            </a:r>
            <a:r>
              <a:rPr lang="en-US" dirty="0" err="1" smtClean="0"/>
              <a:t>Clases</a:t>
            </a:r>
            <a:r>
              <a:rPr lang="en-US" dirty="0" smtClean="0"/>
              <a:t> de </a:t>
            </a:r>
            <a:r>
              <a:rPr lang="en-US" dirty="0" err="1" smtClean="0"/>
              <a:t>Direcciones</a:t>
            </a:r>
            <a:r>
              <a:rPr lang="en-US" dirty="0" smtClean="0"/>
              <a:t> IP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6767" y="1419225"/>
            <a:ext cx="6515100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Otras</a:t>
            </a:r>
            <a:r>
              <a:rPr lang="en-US" dirty="0" smtClean="0"/>
              <a:t> </a:t>
            </a:r>
            <a:r>
              <a:rPr lang="en-US" dirty="0" err="1" smtClean="0"/>
              <a:t>Direcciones</a:t>
            </a:r>
            <a:r>
              <a:rPr lang="en-US" dirty="0" smtClean="0"/>
              <a:t> </a:t>
            </a:r>
            <a:r>
              <a:rPr lang="en-US" dirty="0" err="1" smtClean="0"/>
              <a:t>reservadas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603714" cy="5094586"/>
          </a:xfrm>
        </p:spPr>
        <p:txBody>
          <a:bodyPr>
            <a:normAutofit/>
          </a:bodyPr>
          <a:lstStyle/>
          <a:p>
            <a:r>
              <a:rPr lang="en-US" sz="2000" dirty="0" smtClean="0"/>
              <a:t>0.0.0.0 : Default route address. </a:t>
            </a:r>
            <a:r>
              <a:rPr lang="en-US" sz="2000" dirty="0" err="1" smtClean="0"/>
              <a:t>Cualquier</a:t>
            </a:r>
            <a:r>
              <a:rPr lang="en-US" sz="2000" dirty="0" smtClean="0"/>
              <a:t> </a:t>
            </a:r>
            <a:r>
              <a:rPr lang="en-US" sz="2000" dirty="0" err="1" smtClean="0"/>
              <a:t>fallo</a:t>
            </a:r>
            <a:r>
              <a:rPr lang="en-US" sz="2000" dirty="0" smtClean="0"/>
              <a:t> en el </a:t>
            </a:r>
            <a:r>
              <a:rPr lang="en-US" sz="2000" dirty="0" err="1" smtClean="0"/>
              <a:t>enrutamiento</a:t>
            </a:r>
            <a:r>
              <a:rPr lang="en-US" sz="2000" dirty="0" smtClean="0"/>
              <a:t> </a:t>
            </a:r>
            <a:r>
              <a:rPr lang="en-US" sz="2000" dirty="0" err="1" smtClean="0"/>
              <a:t>vuelve</a:t>
            </a:r>
            <a:r>
              <a:rPr lang="en-US" sz="2000" dirty="0" smtClean="0"/>
              <a:t> a </a:t>
            </a:r>
            <a:r>
              <a:rPr lang="en-US" sz="2000" dirty="0" err="1" smtClean="0"/>
              <a:t>esta</a:t>
            </a:r>
            <a:r>
              <a:rPr lang="en-US" sz="2000" dirty="0" smtClean="0"/>
              <a:t> </a:t>
            </a:r>
            <a:r>
              <a:rPr lang="en-US" sz="2000" dirty="0" err="1" smtClean="0"/>
              <a:t>dirección</a:t>
            </a:r>
            <a:r>
              <a:rPr lang="en-US" sz="2000" dirty="0" smtClean="0"/>
              <a:t> de </a:t>
            </a:r>
            <a:r>
              <a:rPr lang="en-US" sz="2000" dirty="0" err="1" smtClean="0"/>
              <a:t>inicio</a:t>
            </a:r>
            <a:r>
              <a:rPr lang="en-US" sz="2000" dirty="0" smtClean="0"/>
              <a:t>.</a:t>
            </a:r>
          </a:p>
          <a:p>
            <a:endParaRPr lang="en-US" sz="2000" dirty="0" smtClean="0"/>
          </a:p>
          <a:p>
            <a:r>
              <a:rPr lang="en-US" sz="2000" dirty="0" smtClean="0"/>
              <a:t>127.0.0.0 : the “loopback address”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probar</a:t>
            </a:r>
            <a:r>
              <a:rPr lang="en-US" sz="2000" dirty="0" smtClean="0"/>
              <a:t> host locales </a:t>
            </a:r>
            <a:r>
              <a:rPr lang="en-US" sz="2000" dirty="0" err="1" smtClean="0"/>
              <a:t>como</a:t>
            </a:r>
            <a:r>
              <a:rPr lang="en-US" sz="2000" dirty="0" smtClean="0"/>
              <a:t> </a:t>
            </a:r>
            <a:r>
              <a:rPr lang="en-US" sz="2000" dirty="0" err="1" smtClean="0"/>
              <a:t>si</a:t>
            </a:r>
            <a:r>
              <a:rPr lang="en-US" sz="2000" dirty="0" smtClean="0"/>
              <a:t> </a:t>
            </a:r>
            <a:r>
              <a:rPr lang="en-US" sz="2000" dirty="0" err="1" smtClean="0"/>
              <a:t>fuesen</a:t>
            </a:r>
            <a:r>
              <a:rPr lang="en-US" sz="2000" dirty="0" smtClean="0"/>
              <a:t> </a:t>
            </a:r>
            <a:r>
              <a:rPr lang="en-US" sz="2000" dirty="0" err="1" smtClean="0"/>
              <a:t>servidores</a:t>
            </a:r>
            <a:r>
              <a:rPr lang="en-US" sz="2000" dirty="0" smtClean="0"/>
              <a:t> </a:t>
            </a:r>
            <a:r>
              <a:rPr lang="en-US" sz="2000" dirty="0" err="1" smtClean="0"/>
              <a:t>remotos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Host numbers 0 and 255 </a:t>
            </a:r>
            <a:r>
              <a:rPr lang="en-US" sz="2000" dirty="0" err="1" smtClean="0"/>
              <a:t>estan</a:t>
            </a:r>
            <a:r>
              <a:rPr lang="en-US" sz="2000" dirty="0" smtClean="0"/>
              <a:t> </a:t>
            </a:r>
            <a:r>
              <a:rPr lang="en-US" sz="2000" dirty="0" err="1" smtClean="0"/>
              <a:t>reservados</a:t>
            </a:r>
            <a:r>
              <a:rPr lang="en-US" sz="2000" dirty="0" smtClean="0"/>
              <a:t>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identificación</a:t>
            </a:r>
            <a:r>
              <a:rPr lang="en-US" sz="2000" dirty="0" smtClean="0"/>
              <a:t> de red y broadcasting </a:t>
            </a:r>
            <a:r>
              <a:rPr lang="en-US" sz="2000" dirty="0" err="1" smtClean="0"/>
              <a:t>respectivamente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err="1" smtClean="0"/>
              <a:t>Direcciones</a:t>
            </a:r>
            <a:r>
              <a:rPr lang="en-US" sz="2000" dirty="0" smtClean="0"/>
              <a:t> </a:t>
            </a:r>
            <a:r>
              <a:rPr lang="en-US" sz="2000" dirty="0" err="1" smtClean="0"/>
              <a:t>reservadas</a:t>
            </a:r>
            <a:r>
              <a:rPr lang="en-US" sz="2000" dirty="0" smtClean="0"/>
              <a:t>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redes</a:t>
            </a:r>
            <a:r>
              <a:rPr lang="en-US" sz="2000" dirty="0" smtClean="0"/>
              <a:t> </a:t>
            </a:r>
            <a:r>
              <a:rPr lang="en-US" sz="2000" dirty="0" err="1" smtClean="0"/>
              <a:t>que</a:t>
            </a:r>
            <a:r>
              <a:rPr lang="en-US" sz="2000" dirty="0" smtClean="0"/>
              <a:t> no se van a </a:t>
            </a:r>
            <a:r>
              <a:rPr lang="en-US" sz="2000" dirty="0" err="1" smtClean="0"/>
              <a:t>conectar</a:t>
            </a:r>
            <a:r>
              <a:rPr lang="en-US" sz="2000" dirty="0" smtClean="0"/>
              <a:t> a internet (MUY IMPORTANTE)</a:t>
            </a:r>
          </a:p>
          <a:p>
            <a:pPr lvl="6" algn="ctr"/>
            <a:r>
              <a:rPr lang="en-US" sz="2000" dirty="0" smtClean="0"/>
              <a:t>10.0.0.0 – 10.255.255.255</a:t>
            </a:r>
          </a:p>
          <a:p>
            <a:pPr lvl="6" algn="ctr"/>
            <a:r>
              <a:rPr lang="en-US" sz="2000" dirty="0" smtClean="0"/>
              <a:t>172.16.0.0 – 172.31.255.255</a:t>
            </a:r>
          </a:p>
          <a:p>
            <a:pPr lvl="6" algn="ctr"/>
            <a:r>
              <a:rPr lang="en-US" sz="2000" dirty="0" smtClean="0"/>
              <a:t>192.168.0.0 – 192.168.255.255</a:t>
            </a:r>
            <a:endParaRPr lang="en-US" sz="2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Host ID, Network ID y mascaras de red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8122" y="1362075"/>
            <a:ext cx="67437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Host ID, Network ID y mascaras de red</a:t>
            </a:r>
            <a:endParaRPr lang="en-US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5850" y="1598159"/>
            <a:ext cx="6972300" cy="431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86026" y="1144961"/>
            <a:ext cx="5830660" cy="5713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Mascaras de red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Direcciones</a:t>
            </a:r>
            <a:r>
              <a:rPr lang="en-US" dirty="0" smtClean="0"/>
              <a:t> </a:t>
            </a:r>
            <a:r>
              <a:rPr lang="en-US" dirty="0" err="1" smtClean="0"/>
              <a:t>reservadas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625486" cy="5094586"/>
          </a:xfrm>
        </p:spPr>
        <p:txBody>
          <a:bodyPr/>
          <a:lstStyle/>
          <a:p>
            <a:r>
              <a:rPr lang="en-US" sz="2000" dirty="0" err="1" smtClean="0"/>
              <a:t>Direcciones</a:t>
            </a:r>
            <a:r>
              <a:rPr lang="en-US" sz="2000" dirty="0" smtClean="0"/>
              <a:t> </a:t>
            </a:r>
            <a:r>
              <a:rPr lang="en-US" sz="2000" dirty="0" err="1" smtClean="0"/>
              <a:t>reservadas</a:t>
            </a:r>
            <a:r>
              <a:rPr lang="en-US" sz="2000" dirty="0" smtClean="0"/>
              <a:t>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redes</a:t>
            </a:r>
            <a:r>
              <a:rPr lang="en-US" sz="2000" dirty="0" smtClean="0"/>
              <a:t> </a:t>
            </a:r>
            <a:r>
              <a:rPr lang="en-US" sz="2000" dirty="0" err="1" smtClean="0"/>
              <a:t>que</a:t>
            </a:r>
            <a:r>
              <a:rPr lang="en-US" sz="2000" dirty="0" smtClean="0"/>
              <a:t> no se van a </a:t>
            </a:r>
            <a:r>
              <a:rPr lang="en-US" sz="2000" dirty="0" err="1" smtClean="0"/>
              <a:t>conectar</a:t>
            </a:r>
            <a:r>
              <a:rPr lang="en-US" sz="2000" dirty="0" smtClean="0"/>
              <a:t> a internet (MUY IMPORTANTE)</a:t>
            </a:r>
          </a:p>
          <a:p>
            <a:pPr lvl="6" algn="ctr"/>
            <a:r>
              <a:rPr lang="en-US" sz="2000" dirty="0" smtClean="0"/>
              <a:t>10.0.0.0 – 10.255.255.255</a:t>
            </a:r>
          </a:p>
          <a:p>
            <a:pPr lvl="6" algn="ctr"/>
            <a:r>
              <a:rPr lang="en-US" sz="2000" dirty="0" smtClean="0"/>
              <a:t>172.16.0.0 – 172.31.255.255</a:t>
            </a:r>
          </a:p>
          <a:p>
            <a:pPr lvl="6" algn="ctr"/>
            <a:r>
              <a:rPr lang="en-US" sz="2000" dirty="0" smtClean="0"/>
              <a:t>192.168.0.0 – </a:t>
            </a:r>
            <a:r>
              <a:rPr lang="en-US" sz="2000" dirty="0" smtClean="0"/>
              <a:t>192.168.255.255</a:t>
            </a:r>
          </a:p>
          <a:p>
            <a:pPr lvl="6" algn="ctr"/>
            <a:endParaRPr lang="en-US" sz="2000" dirty="0" smtClean="0"/>
          </a:p>
          <a:p>
            <a:pPr lvl="6">
              <a:buFont typeface="Arial" pitchFamily="34" charset="0"/>
              <a:buChar char="•"/>
            </a:pPr>
            <a:r>
              <a:rPr lang="en-US" sz="2000" dirty="0" err="1" smtClean="0"/>
              <a:t>Esto</a:t>
            </a:r>
            <a:r>
              <a:rPr lang="en-US" sz="2000" dirty="0" smtClean="0"/>
              <a:t> </a:t>
            </a:r>
            <a:r>
              <a:rPr lang="en-US" sz="2000" dirty="0" err="1" smtClean="0"/>
              <a:t>permite</a:t>
            </a:r>
            <a:r>
              <a:rPr lang="en-US" sz="2000" dirty="0" smtClean="0"/>
              <a:t> AHORRAR </a:t>
            </a:r>
            <a:r>
              <a:rPr lang="en-US" sz="2000" dirty="0" err="1" smtClean="0"/>
              <a:t>muchas</a:t>
            </a:r>
            <a:r>
              <a:rPr lang="en-US" sz="2000" dirty="0" smtClean="0"/>
              <a:t> </a:t>
            </a:r>
            <a:r>
              <a:rPr lang="en-US" sz="2000" dirty="0" err="1" smtClean="0"/>
              <a:t>direcciones</a:t>
            </a:r>
            <a:r>
              <a:rPr lang="en-US" sz="2000" dirty="0" smtClean="0"/>
              <a:t> IP </a:t>
            </a:r>
            <a:r>
              <a:rPr lang="en-US" sz="2000" dirty="0" err="1" smtClean="0"/>
              <a:t>dentro</a:t>
            </a:r>
            <a:r>
              <a:rPr lang="en-US" sz="2000" dirty="0" smtClean="0"/>
              <a:t> de IPv4</a:t>
            </a:r>
          </a:p>
          <a:p>
            <a:pPr lvl="6">
              <a:buFont typeface="Arial" pitchFamily="34" charset="0"/>
              <a:buChar char="•"/>
            </a:pPr>
            <a:endParaRPr lang="en-US" sz="2000" dirty="0" smtClean="0"/>
          </a:p>
          <a:p>
            <a:pPr lvl="6">
              <a:buFont typeface="Arial" pitchFamily="34" charset="0"/>
              <a:buChar char="•"/>
            </a:pPr>
            <a:r>
              <a:rPr lang="en-US" sz="2000" dirty="0" smtClean="0"/>
              <a:t>Network Address Translation (NAT) o </a:t>
            </a:r>
            <a:r>
              <a:rPr lang="en-US" sz="2000" dirty="0" err="1" smtClean="0"/>
              <a:t>servidores</a:t>
            </a:r>
            <a:r>
              <a:rPr lang="en-US" sz="2000" dirty="0" smtClean="0"/>
              <a:t> proxy son </a:t>
            </a:r>
            <a:r>
              <a:rPr lang="en-US" sz="2000" dirty="0" err="1" smtClean="0"/>
              <a:t>necesarios</a:t>
            </a:r>
            <a:r>
              <a:rPr lang="en-US" sz="2000" dirty="0" smtClean="0"/>
              <a:t>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que</a:t>
            </a:r>
            <a:r>
              <a:rPr lang="en-US" sz="2000" dirty="0" smtClean="0"/>
              <a:t> </a:t>
            </a:r>
            <a:r>
              <a:rPr lang="en-US" sz="2000" dirty="0" err="1" smtClean="0"/>
              <a:t>estas</a:t>
            </a:r>
            <a:r>
              <a:rPr lang="en-US" sz="2000" dirty="0" smtClean="0"/>
              <a:t> </a:t>
            </a:r>
            <a:r>
              <a:rPr lang="en-US" sz="2000" dirty="0" err="1" smtClean="0"/>
              <a:t>direcciones</a:t>
            </a:r>
            <a:r>
              <a:rPr lang="en-US" sz="2000" dirty="0" smtClean="0"/>
              <a:t> </a:t>
            </a:r>
            <a:r>
              <a:rPr lang="en-US" sz="2000" dirty="0" err="1" smtClean="0"/>
              <a:t>privadas</a:t>
            </a:r>
            <a:r>
              <a:rPr lang="en-US" sz="2000" dirty="0" smtClean="0"/>
              <a:t> </a:t>
            </a:r>
            <a:r>
              <a:rPr lang="en-US" sz="2000" dirty="0" err="1" smtClean="0"/>
              <a:t>accedan</a:t>
            </a:r>
            <a:r>
              <a:rPr lang="en-US" sz="2000" dirty="0" smtClean="0"/>
              <a:t> a Internet</a:t>
            </a:r>
          </a:p>
          <a:p>
            <a:pPr lvl="6">
              <a:buFont typeface="Arial" pitchFamily="34" charset="0"/>
              <a:buChar char="•"/>
            </a:pPr>
            <a:endParaRPr lang="en-US" sz="2000" dirty="0" smtClean="0"/>
          </a:p>
          <a:p>
            <a:pPr lvl="6">
              <a:buFont typeface="Arial" pitchFamily="34" charset="0"/>
              <a:buChar char="•"/>
            </a:pPr>
            <a:r>
              <a:rPr lang="en-US" sz="2000" dirty="0" smtClean="0"/>
              <a:t>El </a:t>
            </a:r>
            <a:r>
              <a:rPr lang="en-US" sz="2000" dirty="0" err="1" smtClean="0"/>
              <a:t>escenario</a:t>
            </a:r>
            <a:r>
              <a:rPr lang="en-US" sz="2000" dirty="0" smtClean="0"/>
              <a:t> </a:t>
            </a:r>
            <a:r>
              <a:rPr lang="en-US" sz="2000" dirty="0" err="1" smtClean="0"/>
              <a:t>es</a:t>
            </a:r>
            <a:r>
              <a:rPr lang="en-US" sz="2000" dirty="0" smtClean="0"/>
              <a:t> la red de </a:t>
            </a:r>
            <a:r>
              <a:rPr lang="en-US" sz="2000" dirty="0" err="1" smtClean="0"/>
              <a:t>nuestra</a:t>
            </a:r>
            <a:r>
              <a:rPr lang="en-US" sz="2000" dirty="0" smtClean="0"/>
              <a:t> casa. Es el </a:t>
            </a:r>
            <a:r>
              <a:rPr lang="en-US" sz="2000" dirty="0" err="1" smtClean="0"/>
              <a:t>ejemplo</a:t>
            </a:r>
            <a:r>
              <a:rPr lang="en-US" sz="2000" dirty="0" smtClean="0"/>
              <a:t>…….</a:t>
            </a:r>
          </a:p>
          <a:p>
            <a:pPr lvl="6">
              <a:buFont typeface="Arial" pitchFamily="34" charset="0"/>
              <a:buChar char="•"/>
            </a:pPr>
            <a:endParaRPr lang="en-US" sz="2000" dirty="0" smtClean="0"/>
          </a:p>
          <a:p>
            <a:pPr lvl="6">
              <a:buFont typeface="Arial" pitchFamily="34" charset="0"/>
              <a:buChar char="•"/>
            </a:pPr>
            <a:r>
              <a:rPr lang="en-US" sz="2000" dirty="0" smtClean="0"/>
              <a:t>PORT ADDRESS TRANSLATION (PAT). </a:t>
            </a:r>
            <a:r>
              <a:rPr lang="en-US" sz="2000" dirty="0" err="1" smtClean="0"/>
              <a:t>Diferencias</a:t>
            </a:r>
            <a:r>
              <a:rPr lang="en-US" sz="2000" dirty="0" smtClean="0"/>
              <a:t> entre NAT and PAT….. Para el </a:t>
            </a:r>
            <a:r>
              <a:rPr lang="en-US" sz="2000" dirty="0" err="1" smtClean="0"/>
              <a:t>proximo</a:t>
            </a:r>
            <a:r>
              <a:rPr lang="en-US" sz="2000" dirty="0" smtClean="0"/>
              <a:t> </a:t>
            </a:r>
            <a:r>
              <a:rPr lang="en-US" sz="2000" dirty="0" err="1" smtClean="0"/>
              <a:t>dia</a:t>
            </a:r>
            <a:r>
              <a:rPr lang="en-US" sz="2000" dirty="0" smtClean="0"/>
              <a:t>……</a:t>
            </a:r>
          </a:p>
          <a:p>
            <a:pPr lvl="6">
              <a:buFont typeface="Arial" pitchFamily="34" charset="0"/>
              <a:buChar char="•"/>
            </a:pPr>
            <a:endParaRPr lang="en-US" sz="2000" dirty="0" smtClean="0"/>
          </a:p>
          <a:p>
            <a:pPr lvl="6">
              <a:buFont typeface="Arial" pitchFamily="34" charset="0"/>
              <a:buChar char="•"/>
            </a:pPr>
            <a:endParaRPr lang="en-US" sz="2000" dirty="0" smtClean="0"/>
          </a:p>
          <a:p>
            <a:pPr lvl="6"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Direcciones</a:t>
            </a:r>
            <a:r>
              <a:rPr lang="en-US" dirty="0" smtClean="0"/>
              <a:t> </a:t>
            </a:r>
            <a:r>
              <a:rPr lang="en-US" dirty="0" err="1" smtClean="0"/>
              <a:t>Reservadas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>
          <a:xfrm>
            <a:off x="701328" y="1473313"/>
            <a:ext cx="7299672" cy="5094589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dirty="0" err="1" smtClean="0"/>
              <a:t>Permiten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toda</a:t>
            </a:r>
            <a:r>
              <a:rPr lang="en-US" dirty="0" smtClean="0"/>
              <a:t> </a:t>
            </a:r>
            <a:r>
              <a:rPr lang="en-US" dirty="0" err="1" smtClean="0"/>
              <a:t>una</a:t>
            </a:r>
            <a:r>
              <a:rPr lang="en-US" dirty="0" smtClean="0"/>
              <a:t> red </a:t>
            </a:r>
            <a:r>
              <a:rPr lang="en-US" dirty="0" err="1" smtClean="0"/>
              <a:t>privada</a:t>
            </a:r>
            <a:r>
              <a:rPr lang="en-US" dirty="0" smtClean="0"/>
              <a:t> use </a:t>
            </a:r>
            <a:r>
              <a:rPr lang="en-US" dirty="0" err="1" smtClean="0"/>
              <a:t>una</a:t>
            </a:r>
            <a:r>
              <a:rPr lang="en-US" dirty="0" smtClean="0"/>
              <a:t> sola </a:t>
            </a:r>
            <a:r>
              <a:rPr lang="en-US" dirty="0" err="1" smtClean="0"/>
              <a:t>direccion</a:t>
            </a:r>
            <a:r>
              <a:rPr lang="en-US" dirty="0" smtClean="0"/>
              <a:t> </a:t>
            </a:r>
            <a:r>
              <a:rPr lang="en-US" dirty="0" err="1" smtClean="0"/>
              <a:t>publica</a:t>
            </a:r>
            <a:r>
              <a:rPr lang="en-US" dirty="0" smtClean="0"/>
              <a:t> (la </a:t>
            </a:r>
            <a:r>
              <a:rPr lang="en-US" dirty="0" err="1" smtClean="0"/>
              <a:t>asignada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el ISP al router)</a:t>
            </a:r>
          </a:p>
          <a:p>
            <a:endParaRPr lang="en-US" dirty="0" smtClean="0"/>
          </a:p>
          <a:p>
            <a:r>
              <a:rPr lang="en-US" dirty="0" err="1" smtClean="0"/>
              <a:t>Proporciona</a:t>
            </a:r>
            <a:r>
              <a:rPr lang="en-US" dirty="0" smtClean="0"/>
              <a:t> </a:t>
            </a:r>
            <a:r>
              <a:rPr lang="en-US" dirty="0" err="1" smtClean="0"/>
              <a:t>seguridad</a:t>
            </a:r>
            <a:r>
              <a:rPr lang="en-US" dirty="0" smtClean="0"/>
              <a:t> a los </a:t>
            </a:r>
            <a:r>
              <a:rPr lang="en-US" dirty="0" err="1" smtClean="0"/>
              <a:t>servidores</a:t>
            </a:r>
            <a:r>
              <a:rPr lang="en-US" dirty="0" smtClean="0"/>
              <a:t> locales</a:t>
            </a:r>
          </a:p>
          <a:p>
            <a:endParaRPr lang="en-US" dirty="0" smtClean="0"/>
          </a:p>
          <a:p>
            <a:r>
              <a:rPr lang="en-US" dirty="0" err="1" smtClean="0"/>
              <a:t>Ahorra</a:t>
            </a:r>
            <a:r>
              <a:rPr lang="en-US" dirty="0" smtClean="0"/>
              <a:t> </a:t>
            </a:r>
            <a:r>
              <a:rPr lang="en-US" dirty="0" err="1" smtClean="0"/>
              <a:t>espacio</a:t>
            </a:r>
            <a:r>
              <a:rPr lang="en-US" dirty="0" smtClean="0"/>
              <a:t> Ipv4</a:t>
            </a:r>
          </a:p>
          <a:p>
            <a:endParaRPr lang="en-US" dirty="0" smtClean="0"/>
          </a:p>
          <a:p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pasa</a:t>
            </a:r>
            <a:r>
              <a:rPr lang="en-US" dirty="0" smtClean="0"/>
              <a:t> </a:t>
            </a:r>
            <a:r>
              <a:rPr lang="en-US" dirty="0" err="1" smtClean="0"/>
              <a:t>si</a:t>
            </a:r>
            <a:r>
              <a:rPr lang="en-US" dirty="0" smtClean="0"/>
              <a:t> </a:t>
            </a:r>
            <a:r>
              <a:rPr lang="en-US" dirty="0" err="1" smtClean="0"/>
              <a:t>tengo</a:t>
            </a:r>
            <a:r>
              <a:rPr lang="en-US" dirty="0" smtClean="0"/>
              <a:t> dos </a:t>
            </a:r>
            <a:r>
              <a:rPr lang="en-US" dirty="0" err="1" smtClean="0"/>
              <a:t>redes</a:t>
            </a:r>
            <a:r>
              <a:rPr lang="en-US" dirty="0" smtClean="0"/>
              <a:t> </a:t>
            </a:r>
            <a:r>
              <a:rPr lang="en-US" dirty="0" err="1" smtClean="0"/>
              <a:t>privadas</a:t>
            </a:r>
            <a:r>
              <a:rPr lang="en-US" dirty="0" smtClean="0"/>
              <a:t> con </a:t>
            </a:r>
            <a:r>
              <a:rPr lang="en-US" dirty="0" err="1" smtClean="0"/>
              <a:t>direcciones</a:t>
            </a:r>
            <a:r>
              <a:rPr lang="en-US" dirty="0" smtClean="0"/>
              <a:t> </a:t>
            </a:r>
            <a:r>
              <a:rPr lang="en-US" dirty="0" err="1" smtClean="0"/>
              <a:t>identicas</a:t>
            </a:r>
            <a:r>
              <a:rPr lang="en-US" dirty="0" smtClean="0"/>
              <a:t> y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tengo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unir</a:t>
            </a:r>
            <a:r>
              <a:rPr lang="en-US" dirty="0" smtClean="0"/>
              <a:t>????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106"/>
          <p:cNvSpPr txBox="1">
            <a:spLocks noGrp="1"/>
          </p:cNvSpPr>
          <p:nvPr>
            <p:ph type="title"/>
          </p:nvPr>
        </p:nvSpPr>
        <p:spPr>
          <a:xfrm>
            <a:off x="691199" y="212268"/>
            <a:ext cx="7761600" cy="657901"/>
          </a:xfrm>
          <a:prstGeom prst="rect">
            <a:avLst/>
          </a:prstGeom>
        </p:spPr>
        <p:txBody>
          <a:bodyPr/>
          <a:lstStyle/>
          <a:p>
            <a:r>
              <a:rPr lang="es-ES" dirty="0" smtClean="0"/>
              <a:t>Direccionamiento IP</a:t>
            </a:r>
            <a:endParaRPr dirty="0"/>
          </a:p>
        </p:txBody>
      </p:sp>
      <p:sp>
        <p:nvSpPr>
          <p:cNvPr id="3" name="Rectángulo 2"/>
          <p:cNvSpPr/>
          <p:nvPr/>
        </p:nvSpPr>
        <p:spPr>
          <a:xfrm>
            <a:off x="799531" y="1754043"/>
            <a:ext cx="7570746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  <a:p>
            <a:endParaRPr lang="es-ES" dirty="0"/>
          </a:p>
          <a:p>
            <a:endParaRPr lang="es-ES" dirty="0" smtClean="0"/>
          </a:p>
        </p:txBody>
      </p:sp>
      <p:sp>
        <p:nvSpPr>
          <p:cNvPr id="4" name="3 CuadroTexto"/>
          <p:cNvSpPr txBox="1"/>
          <p:nvPr/>
        </p:nvSpPr>
        <p:spPr>
          <a:xfrm>
            <a:off x="1164921" y="1954060"/>
            <a:ext cx="5035990" cy="26776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000" dirty="0" err="1" smtClean="0"/>
              <a:t>Objetivos</a:t>
            </a:r>
            <a:r>
              <a:rPr lang="en-US" sz="2000" dirty="0" smtClean="0"/>
              <a:t> de la </a:t>
            </a:r>
            <a:r>
              <a:rPr lang="en-US" sz="2000" dirty="0" err="1" smtClean="0"/>
              <a:t>Clase</a:t>
            </a:r>
            <a:r>
              <a:rPr lang="en-US" sz="2000" dirty="0" smtClean="0"/>
              <a:t> de </a:t>
            </a:r>
            <a:r>
              <a:rPr lang="en-US" sz="2000" dirty="0" err="1" smtClean="0"/>
              <a:t>hoy</a:t>
            </a:r>
            <a:r>
              <a:rPr lang="en-US" sz="2000" dirty="0" smtClean="0"/>
              <a:t>: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sz="2000" dirty="0" smtClean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en-US" sz="2000" dirty="0" err="1" smtClean="0"/>
              <a:t>Proposito</a:t>
            </a:r>
            <a:r>
              <a:rPr lang="en-US" sz="2000" dirty="0" smtClean="0"/>
              <a:t> y </a:t>
            </a:r>
            <a:r>
              <a:rPr lang="en-US" sz="2000" dirty="0" err="1" smtClean="0"/>
              <a:t>Jerarquia</a:t>
            </a:r>
            <a:r>
              <a:rPr lang="en-US" sz="2000" dirty="0" smtClean="0"/>
              <a:t> de </a:t>
            </a:r>
            <a:r>
              <a:rPr lang="en-US" sz="2000" dirty="0" err="1" smtClean="0"/>
              <a:t>las</a:t>
            </a:r>
            <a:r>
              <a:rPr lang="en-US" sz="2000" dirty="0" smtClean="0"/>
              <a:t> </a:t>
            </a:r>
            <a:r>
              <a:rPr lang="en-US" sz="2000" dirty="0" err="1" smtClean="0"/>
              <a:t>direcciones</a:t>
            </a:r>
            <a:r>
              <a:rPr lang="en-US" sz="2000" dirty="0" smtClean="0"/>
              <a:t> IP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endParaRPr lang="en-US" sz="2000" dirty="0" smtClean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en-US" sz="2000" dirty="0" err="1" smtClean="0"/>
              <a:t>Entender</a:t>
            </a:r>
            <a:r>
              <a:rPr lang="en-US" sz="2000" dirty="0" smtClean="0"/>
              <a:t> </a:t>
            </a:r>
            <a:r>
              <a:rPr lang="en-US" sz="2000" dirty="0" err="1" smtClean="0"/>
              <a:t>ls</a:t>
            </a:r>
            <a:r>
              <a:rPr lang="en-US" sz="2000" dirty="0" smtClean="0"/>
              <a:t> </a:t>
            </a:r>
            <a:r>
              <a:rPr lang="en-US" sz="2000" dirty="0" err="1" smtClean="0"/>
              <a:t>direcciones</a:t>
            </a:r>
            <a:r>
              <a:rPr lang="en-US" sz="2000" dirty="0" smtClean="0"/>
              <a:t> y </a:t>
            </a:r>
            <a:r>
              <a:rPr lang="en-US" sz="2000" dirty="0" err="1" smtClean="0"/>
              <a:t>su</a:t>
            </a:r>
            <a:r>
              <a:rPr lang="en-US" sz="2000" dirty="0" smtClean="0"/>
              <a:t> </a:t>
            </a:r>
            <a:r>
              <a:rPr lang="en-US" sz="2000" dirty="0" err="1" smtClean="0"/>
              <a:t>arquitectura</a:t>
            </a:r>
            <a:endParaRPr lang="en-US" sz="2000" dirty="0" smtClean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endParaRPr lang="en-US" sz="2000" dirty="0" smtClean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</a:pPr>
            <a:r>
              <a:rPr lang="en-US" sz="2000" dirty="0" err="1" smtClean="0"/>
              <a:t>Direccionamiento</a:t>
            </a:r>
            <a:r>
              <a:rPr lang="en-US" sz="2000" dirty="0" smtClean="0"/>
              <a:t> </a:t>
            </a:r>
            <a:r>
              <a:rPr lang="en-US" sz="2000" dirty="0" err="1" smtClean="0"/>
              <a:t>Publico</a:t>
            </a:r>
            <a:r>
              <a:rPr lang="en-US" sz="2000" dirty="0" smtClean="0"/>
              <a:t> y </a:t>
            </a:r>
            <a:r>
              <a:rPr lang="en-US" sz="2000" dirty="0" err="1" smtClean="0"/>
              <a:t>Privado</a:t>
            </a:r>
            <a:endParaRPr lang="en-US" sz="2000" dirty="0" smtClean="0"/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 dirty="0" smtClean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BROADCASTING</a:t>
            </a:r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2397" y="1600880"/>
            <a:ext cx="661035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4642" y="4323670"/>
            <a:ext cx="64770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8996" y="5329919"/>
            <a:ext cx="61817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Rectángulo"/>
          <p:cNvSpPr/>
          <p:nvPr/>
        </p:nvSpPr>
        <p:spPr>
          <a:xfrm>
            <a:off x="960895" y="5238427"/>
            <a:ext cx="6850251" cy="945397"/>
          </a:xfrm>
          <a:prstGeom prst="rect">
            <a:avLst/>
          </a:prstGeom>
          <a:noFill/>
          <a:ln w="25400" cap="flat" cmpd="sng">
            <a:solidFill>
              <a:schemeClr val="accent1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Broadcasting</a:t>
            </a:r>
            <a:endParaRPr lang="en-US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8585" y="1856014"/>
            <a:ext cx="6505575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45054" y="2698977"/>
            <a:ext cx="6610350" cy="280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Broadcasting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39885" y="787058"/>
            <a:ext cx="5344887" cy="5704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Marcador de texto"/>
          <p:cNvSpPr>
            <a:spLocks noGrp="1"/>
          </p:cNvSpPr>
          <p:nvPr>
            <p:ph type="body" sz="half" idx="13"/>
          </p:nvPr>
        </p:nvSpPr>
        <p:spPr>
          <a:xfrm>
            <a:off x="603358" y="4771685"/>
            <a:ext cx="3767400" cy="1846830"/>
          </a:xfrm>
        </p:spPr>
        <p:txBody>
          <a:bodyPr/>
          <a:lstStyle/>
          <a:p>
            <a:r>
              <a:rPr lang="en-US" dirty="0" smtClean="0"/>
              <a:t> Flooded Broadcast</a:t>
            </a:r>
          </a:p>
          <a:p>
            <a:endParaRPr lang="en-US" dirty="0" smtClean="0"/>
          </a:p>
          <a:p>
            <a:r>
              <a:rPr lang="en-US" dirty="0" err="1" smtClean="0"/>
              <a:t>Tambien</a:t>
            </a:r>
            <a:r>
              <a:rPr lang="en-US" dirty="0" smtClean="0"/>
              <a:t> </a:t>
            </a:r>
            <a:r>
              <a:rPr lang="en-US" dirty="0" err="1" smtClean="0"/>
              <a:t>llamado</a:t>
            </a:r>
            <a:r>
              <a:rPr lang="en-US" dirty="0" smtClean="0"/>
              <a:t> “DIFUSION en RED”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Broadcasting</a:t>
            </a:r>
            <a:endParaRPr lang="en-US" dirty="0"/>
          </a:p>
        </p:txBody>
      </p:sp>
      <p:sp>
        <p:nvSpPr>
          <p:cNvPr id="5" name="3 Marcador de texto"/>
          <p:cNvSpPr>
            <a:spLocks noGrp="1"/>
          </p:cNvSpPr>
          <p:nvPr>
            <p:ph type="body" sz="half" idx="1"/>
          </p:nvPr>
        </p:nvSpPr>
        <p:spPr>
          <a:xfrm>
            <a:off x="397286" y="1473315"/>
            <a:ext cx="2541857" cy="5094586"/>
          </a:xfrm>
        </p:spPr>
        <p:txBody>
          <a:bodyPr>
            <a:normAutofit lnSpcReduction="10000"/>
          </a:bodyPr>
          <a:lstStyle/>
          <a:p>
            <a:r>
              <a:rPr lang="en-US" sz="1800" dirty="0" err="1" smtClean="0"/>
              <a:t>Ejemplo</a:t>
            </a:r>
            <a:r>
              <a:rPr lang="en-US" sz="1800" dirty="0" smtClean="0"/>
              <a:t> de </a:t>
            </a:r>
            <a:r>
              <a:rPr lang="en-US" sz="1800" dirty="0" err="1" smtClean="0"/>
              <a:t>Nivel</a:t>
            </a:r>
            <a:r>
              <a:rPr lang="en-US" sz="1800" dirty="0" smtClean="0"/>
              <a:t> 3, Broadcast DIFUSION DIRIGIDA</a:t>
            </a:r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err="1" smtClean="0"/>
              <a:t>Sobrepasa</a:t>
            </a:r>
            <a:r>
              <a:rPr lang="en-US" sz="1800" dirty="0" smtClean="0"/>
              <a:t> el ROUTER y </a:t>
            </a:r>
            <a:r>
              <a:rPr lang="en-US" sz="1800" dirty="0" err="1" smtClean="0"/>
              <a:t>entra</a:t>
            </a:r>
            <a:r>
              <a:rPr lang="en-US" sz="1800" dirty="0" smtClean="0"/>
              <a:t> en la red </a:t>
            </a:r>
            <a:r>
              <a:rPr lang="en-US" sz="1800" dirty="0" err="1" smtClean="0"/>
              <a:t>remota</a:t>
            </a:r>
            <a:r>
              <a:rPr lang="en-US" sz="1800" dirty="0" smtClean="0"/>
              <a:t> </a:t>
            </a:r>
          </a:p>
          <a:p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err="1" smtClean="0"/>
              <a:t>Diferencias</a:t>
            </a:r>
            <a:r>
              <a:rPr lang="en-US" sz="1800" dirty="0" smtClean="0"/>
              <a:t> entre </a:t>
            </a:r>
            <a:r>
              <a:rPr lang="en-US" sz="1800" dirty="0" err="1" smtClean="0"/>
              <a:t>Difusion</a:t>
            </a:r>
            <a:r>
              <a:rPr lang="en-US" sz="1800" dirty="0" smtClean="0"/>
              <a:t> </a:t>
            </a:r>
            <a:r>
              <a:rPr lang="en-US" sz="1800" dirty="0" err="1" smtClean="0"/>
              <a:t>Dirigida</a:t>
            </a:r>
            <a:r>
              <a:rPr lang="en-US" sz="1800" dirty="0" smtClean="0"/>
              <a:t> y </a:t>
            </a:r>
            <a:r>
              <a:rPr lang="en-US" sz="1800" dirty="0" err="1" smtClean="0"/>
              <a:t>Difusión</a:t>
            </a:r>
            <a:r>
              <a:rPr lang="en-US" sz="1800" dirty="0" smtClean="0"/>
              <a:t> en Red. </a:t>
            </a:r>
            <a:r>
              <a:rPr lang="en-US" sz="1800" dirty="0" err="1" smtClean="0"/>
              <a:t>Proximo</a:t>
            </a:r>
            <a:r>
              <a:rPr lang="en-US" sz="1800" dirty="0" smtClean="0"/>
              <a:t> DIA (1 </a:t>
            </a:r>
            <a:r>
              <a:rPr lang="en-US" sz="1800" dirty="0" err="1" smtClean="0"/>
              <a:t>trasparencia</a:t>
            </a:r>
            <a:r>
              <a:rPr lang="en-US" sz="1800" dirty="0" smtClean="0"/>
              <a:t>). </a:t>
            </a:r>
            <a:r>
              <a:rPr lang="en-US" sz="1800" dirty="0" err="1" smtClean="0"/>
              <a:t>Que</a:t>
            </a:r>
            <a:r>
              <a:rPr lang="en-US" sz="1800" dirty="0" smtClean="0"/>
              <a:t> </a:t>
            </a:r>
            <a:r>
              <a:rPr lang="en-US" sz="1800" dirty="0" err="1" smtClean="0"/>
              <a:t>usan</a:t>
            </a:r>
            <a:r>
              <a:rPr lang="en-US" sz="1800" dirty="0" smtClean="0"/>
              <a:t> DHCP y BOOTP??</a:t>
            </a:r>
          </a:p>
          <a:p>
            <a:endParaRPr lang="en-US" sz="1800" dirty="0" smtClean="0"/>
          </a:p>
          <a:p>
            <a:endParaRPr lang="en-US" sz="1800" dirty="0" smtClean="0"/>
          </a:p>
          <a:p>
            <a:endParaRPr lang="en-US" sz="18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8085" y="914401"/>
            <a:ext cx="5016981" cy="5649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ARP: Address Resolution Protocol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603714" cy="5094586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 smtClean="0"/>
              <a:t>La </a:t>
            </a:r>
            <a:r>
              <a:rPr lang="en-US" sz="2000" dirty="0" err="1" smtClean="0"/>
              <a:t>comunicacion</a:t>
            </a:r>
            <a:r>
              <a:rPr lang="en-US" sz="2000" dirty="0" smtClean="0"/>
              <a:t> entre </a:t>
            </a:r>
            <a:r>
              <a:rPr lang="en-US" sz="2000" dirty="0" err="1" smtClean="0"/>
              <a:t>nodos</a:t>
            </a:r>
            <a:r>
              <a:rPr lang="en-US" sz="2000" dirty="0" smtClean="0"/>
              <a:t> de </a:t>
            </a:r>
            <a:r>
              <a:rPr lang="en-US" sz="2000" dirty="0" err="1" smtClean="0"/>
              <a:t>lamisma</a:t>
            </a:r>
            <a:r>
              <a:rPr lang="en-US" sz="2000" dirty="0" smtClean="0"/>
              <a:t> red se </a:t>
            </a:r>
            <a:r>
              <a:rPr lang="en-US" sz="2000" dirty="0" err="1" smtClean="0"/>
              <a:t>realiza</a:t>
            </a:r>
            <a:r>
              <a:rPr lang="en-US" sz="2000" dirty="0" smtClean="0"/>
              <a:t> a </a:t>
            </a:r>
            <a:r>
              <a:rPr lang="en-US" sz="2000" dirty="0" err="1" smtClean="0"/>
              <a:t>nivel</a:t>
            </a:r>
            <a:r>
              <a:rPr lang="en-US" sz="2000" dirty="0" smtClean="0"/>
              <a:t> de enlace (MAC).</a:t>
            </a:r>
          </a:p>
          <a:p>
            <a:endParaRPr lang="en-US" sz="2000" dirty="0" smtClean="0"/>
          </a:p>
          <a:p>
            <a:r>
              <a:rPr lang="en-US" sz="2000" dirty="0" smtClean="0"/>
              <a:t>Si </a:t>
            </a:r>
            <a:r>
              <a:rPr lang="en-US" sz="2000" dirty="0" err="1" smtClean="0"/>
              <a:t>estas</a:t>
            </a:r>
            <a:r>
              <a:rPr lang="en-US" sz="2000" dirty="0" smtClean="0"/>
              <a:t> </a:t>
            </a:r>
            <a:r>
              <a:rPr lang="en-US" sz="2000" dirty="0" err="1" smtClean="0"/>
              <a:t>direcciones</a:t>
            </a:r>
            <a:r>
              <a:rPr lang="en-US" sz="2000" dirty="0" smtClean="0"/>
              <a:t> MAC de los </a:t>
            </a:r>
            <a:r>
              <a:rPr lang="en-US" sz="2000" dirty="0" err="1" smtClean="0"/>
              <a:t>nodos</a:t>
            </a:r>
            <a:r>
              <a:rPr lang="en-US" sz="2000" dirty="0" smtClean="0"/>
              <a:t> de la red son </a:t>
            </a:r>
            <a:r>
              <a:rPr lang="en-US" sz="2000" dirty="0" err="1" smtClean="0"/>
              <a:t>desconocidas</a:t>
            </a:r>
            <a:r>
              <a:rPr lang="en-US" sz="2000" dirty="0" smtClean="0"/>
              <a:t>, se </a:t>
            </a:r>
            <a:r>
              <a:rPr lang="en-US" sz="2000" dirty="0" err="1" smtClean="0"/>
              <a:t>debe</a:t>
            </a:r>
            <a:r>
              <a:rPr lang="en-US" sz="2000" dirty="0" smtClean="0"/>
              <a:t> </a:t>
            </a:r>
            <a:r>
              <a:rPr lang="en-US" sz="2000" dirty="0" err="1" smtClean="0"/>
              <a:t>establecer</a:t>
            </a:r>
            <a:r>
              <a:rPr lang="en-US" sz="2000" dirty="0" smtClean="0"/>
              <a:t> un </a:t>
            </a:r>
            <a:r>
              <a:rPr lang="en-US" sz="2000" dirty="0" err="1" smtClean="0"/>
              <a:t>mecanismo</a:t>
            </a:r>
            <a:r>
              <a:rPr lang="en-US" sz="2000" dirty="0" smtClean="0"/>
              <a:t>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poder</a:t>
            </a:r>
            <a:r>
              <a:rPr lang="en-US" sz="2000" dirty="0" smtClean="0"/>
              <a:t> </a:t>
            </a:r>
            <a:r>
              <a:rPr lang="en-US" sz="2000" dirty="0" err="1" smtClean="0"/>
              <a:t>averiguarlas</a:t>
            </a:r>
            <a:r>
              <a:rPr lang="en-US" sz="2000" dirty="0" smtClean="0"/>
              <a:t>.</a:t>
            </a:r>
          </a:p>
          <a:p>
            <a:endParaRPr lang="en-US" sz="2000" dirty="0" smtClean="0"/>
          </a:p>
          <a:p>
            <a:r>
              <a:rPr lang="en-US" sz="2000" dirty="0" err="1" smtClean="0"/>
              <a:t>Esto</a:t>
            </a:r>
            <a:r>
              <a:rPr lang="en-US" sz="2000" dirty="0" smtClean="0"/>
              <a:t> </a:t>
            </a:r>
            <a:r>
              <a:rPr lang="en-US" sz="2000" dirty="0" err="1" smtClean="0"/>
              <a:t>es</a:t>
            </a:r>
            <a:r>
              <a:rPr lang="en-US" sz="2000" dirty="0" smtClean="0"/>
              <a:t> lo </a:t>
            </a:r>
            <a:r>
              <a:rPr lang="en-US" sz="2000" dirty="0" err="1" smtClean="0"/>
              <a:t>que</a:t>
            </a:r>
            <a:r>
              <a:rPr lang="en-US" sz="2000" dirty="0" smtClean="0"/>
              <a:t> </a:t>
            </a:r>
            <a:r>
              <a:rPr lang="en-US" sz="2000" dirty="0" err="1" smtClean="0"/>
              <a:t>hace</a:t>
            </a:r>
            <a:r>
              <a:rPr lang="en-US" sz="2000" dirty="0" smtClean="0"/>
              <a:t> ARP</a:t>
            </a:r>
          </a:p>
          <a:p>
            <a:endParaRPr lang="en-US" sz="2000" dirty="0" smtClean="0"/>
          </a:p>
          <a:p>
            <a:r>
              <a:rPr lang="en-US" sz="2000" dirty="0" smtClean="0"/>
              <a:t>ARP </a:t>
            </a:r>
            <a:r>
              <a:rPr lang="en-US" sz="2000" dirty="0" err="1" smtClean="0"/>
              <a:t>permite</a:t>
            </a:r>
            <a:r>
              <a:rPr lang="en-US" sz="2000" dirty="0" smtClean="0"/>
              <a:t> </a:t>
            </a:r>
            <a:r>
              <a:rPr lang="en-US" sz="2000" dirty="0" err="1" smtClean="0"/>
              <a:t>que</a:t>
            </a:r>
            <a:r>
              <a:rPr lang="en-US" sz="2000" dirty="0" smtClean="0"/>
              <a:t> los </a:t>
            </a:r>
            <a:r>
              <a:rPr lang="en-US" sz="2000" dirty="0" err="1" smtClean="0"/>
              <a:t>clientes</a:t>
            </a:r>
            <a:r>
              <a:rPr lang="en-US" sz="2000" dirty="0" smtClean="0"/>
              <a:t> de la red </a:t>
            </a:r>
            <a:r>
              <a:rPr lang="en-US" sz="2000" dirty="0" err="1" smtClean="0"/>
              <a:t>descubran</a:t>
            </a:r>
            <a:r>
              <a:rPr lang="en-US" sz="2000" dirty="0" smtClean="0"/>
              <a:t> de forma </a:t>
            </a:r>
            <a:r>
              <a:rPr lang="en-US" sz="2000" dirty="0" err="1" smtClean="0"/>
              <a:t>dinamica</a:t>
            </a:r>
            <a:r>
              <a:rPr lang="en-US" sz="2000" dirty="0" smtClean="0"/>
              <a:t> </a:t>
            </a:r>
            <a:r>
              <a:rPr lang="en-US" sz="2000" dirty="0" err="1" smtClean="0"/>
              <a:t>esas</a:t>
            </a:r>
            <a:r>
              <a:rPr lang="en-US" sz="2000" dirty="0" smtClean="0"/>
              <a:t> </a:t>
            </a:r>
            <a:r>
              <a:rPr lang="en-US" sz="2000" dirty="0" err="1" smtClean="0"/>
              <a:t>direcciones</a:t>
            </a:r>
            <a:r>
              <a:rPr lang="en-US" sz="2000" dirty="0" smtClean="0"/>
              <a:t> hardware, </a:t>
            </a:r>
            <a:r>
              <a:rPr lang="en-US" sz="2000" dirty="0" err="1" smtClean="0"/>
              <a:t>las</a:t>
            </a:r>
            <a:r>
              <a:rPr lang="en-US" sz="2000" dirty="0" smtClean="0"/>
              <a:t> </a:t>
            </a:r>
            <a:r>
              <a:rPr lang="en-US" sz="2000" dirty="0" err="1" smtClean="0"/>
              <a:t>direcciones</a:t>
            </a:r>
            <a:r>
              <a:rPr lang="en-US" sz="2000" dirty="0" smtClean="0"/>
              <a:t> MAC.</a:t>
            </a:r>
          </a:p>
          <a:p>
            <a:endParaRPr lang="en-US" sz="2000" dirty="0" smtClean="0"/>
          </a:p>
          <a:p>
            <a:r>
              <a:rPr lang="en-US" sz="2000" dirty="0" smtClean="0"/>
              <a:t>Se </a:t>
            </a:r>
            <a:r>
              <a:rPr lang="en-US" sz="2000" dirty="0" err="1" smtClean="0"/>
              <a:t>envia</a:t>
            </a:r>
            <a:r>
              <a:rPr lang="en-US" sz="2000" dirty="0" smtClean="0"/>
              <a:t> </a:t>
            </a:r>
            <a:r>
              <a:rPr lang="en-US" sz="2000" dirty="0" err="1" smtClean="0"/>
              <a:t>una</a:t>
            </a:r>
            <a:r>
              <a:rPr lang="en-US" sz="2000" dirty="0" smtClean="0"/>
              <a:t> </a:t>
            </a:r>
            <a:r>
              <a:rPr lang="en-US" sz="2000" dirty="0" err="1" smtClean="0"/>
              <a:t>peticion</a:t>
            </a:r>
            <a:r>
              <a:rPr lang="en-US" sz="2000" dirty="0" smtClean="0"/>
              <a:t> ARP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una</a:t>
            </a:r>
            <a:r>
              <a:rPr lang="en-US" sz="2000" dirty="0" smtClean="0"/>
              <a:t> IP </a:t>
            </a:r>
            <a:r>
              <a:rPr lang="en-US" sz="2000" dirty="0" err="1" smtClean="0"/>
              <a:t>conocida</a:t>
            </a:r>
            <a:r>
              <a:rPr lang="en-US" sz="2000" dirty="0" smtClean="0"/>
              <a:t> a </a:t>
            </a:r>
            <a:r>
              <a:rPr lang="en-US" sz="2000" dirty="0" err="1" smtClean="0"/>
              <a:t>todas</a:t>
            </a:r>
            <a:r>
              <a:rPr lang="en-US" sz="2000" dirty="0" smtClean="0"/>
              <a:t> </a:t>
            </a:r>
            <a:r>
              <a:rPr lang="en-US" sz="2000" dirty="0" err="1" smtClean="0"/>
              <a:t>las</a:t>
            </a:r>
            <a:r>
              <a:rPr lang="en-US" sz="2000" dirty="0" smtClean="0"/>
              <a:t> </a:t>
            </a:r>
            <a:r>
              <a:rPr lang="en-US" sz="2000" dirty="0" err="1" smtClean="0"/>
              <a:t>worstation</a:t>
            </a:r>
            <a:r>
              <a:rPr lang="en-US" sz="2000" dirty="0" smtClean="0"/>
              <a:t> (</a:t>
            </a:r>
            <a:r>
              <a:rPr lang="en-US" sz="2000" dirty="0" err="1" smtClean="0"/>
              <a:t>nodos</a:t>
            </a:r>
            <a:r>
              <a:rPr lang="en-US" sz="2000" dirty="0" smtClean="0"/>
              <a:t>) de la LAN</a:t>
            </a:r>
          </a:p>
          <a:p>
            <a:endParaRPr lang="en-US" sz="2000" dirty="0" smtClean="0"/>
          </a:p>
          <a:p>
            <a:r>
              <a:rPr lang="en-US" sz="2000" dirty="0" smtClean="0"/>
              <a:t>El </a:t>
            </a:r>
            <a:r>
              <a:rPr lang="en-US" sz="2000" dirty="0" err="1" smtClean="0"/>
              <a:t>nodo</a:t>
            </a:r>
            <a:r>
              <a:rPr lang="en-US" sz="2000" dirty="0" smtClean="0"/>
              <a:t> </a:t>
            </a:r>
            <a:r>
              <a:rPr lang="en-US" sz="2000" dirty="0" err="1" smtClean="0"/>
              <a:t>objetivo</a:t>
            </a:r>
            <a:r>
              <a:rPr lang="en-US" sz="2000" dirty="0" smtClean="0"/>
              <a:t> </a:t>
            </a:r>
            <a:r>
              <a:rPr lang="en-US" sz="2000" dirty="0" err="1" smtClean="0"/>
              <a:t>contesta</a:t>
            </a:r>
            <a:r>
              <a:rPr lang="en-US" sz="2000" dirty="0" smtClean="0"/>
              <a:t> con </a:t>
            </a:r>
            <a:r>
              <a:rPr lang="en-US" sz="2000" dirty="0" err="1" smtClean="0"/>
              <a:t>su</a:t>
            </a:r>
            <a:r>
              <a:rPr lang="en-US" sz="2000" dirty="0" smtClean="0"/>
              <a:t> MAC al </a:t>
            </a:r>
            <a:r>
              <a:rPr lang="en-US" sz="2000" dirty="0" err="1" smtClean="0"/>
              <a:t>nodo</a:t>
            </a:r>
            <a:r>
              <a:rPr lang="en-US" sz="2000" dirty="0" smtClean="0"/>
              <a:t> </a:t>
            </a:r>
            <a:r>
              <a:rPr lang="en-US" sz="2000" dirty="0" err="1" smtClean="0"/>
              <a:t>que</a:t>
            </a:r>
            <a:r>
              <a:rPr lang="en-US" sz="2000" dirty="0" smtClean="0"/>
              <a:t> ha </a:t>
            </a:r>
            <a:r>
              <a:rPr lang="en-US" sz="2000" dirty="0" err="1" smtClean="0"/>
              <a:t>hecho</a:t>
            </a:r>
            <a:r>
              <a:rPr lang="en-US" sz="2000" dirty="0" smtClean="0"/>
              <a:t> la </a:t>
            </a:r>
            <a:r>
              <a:rPr lang="en-US" sz="2000" dirty="0" err="1" smtClean="0"/>
              <a:t>petición</a:t>
            </a:r>
            <a:r>
              <a:rPr lang="en-US" sz="2000" dirty="0" smtClean="0"/>
              <a:t> ARP</a:t>
            </a:r>
          </a:p>
          <a:p>
            <a:endParaRPr lang="en-US" sz="2000" dirty="0" smtClean="0"/>
          </a:p>
          <a:p>
            <a:r>
              <a:rPr lang="en-US" sz="2000" dirty="0" smtClean="0"/>
              <a:t>De </a:t>
            </a:r>
            <a:r>
              <a:rPr lang="en-US" sz="2000" dirty="0" err="1" smtClean="0"/>
              <a:t>este</a:t>
            </a:r>
            <a:r>
              <a:rPr lang="en-US" sz="2000" dirty="0" smtClean="0"/>
              <a:t> </a:t>
            </a:r>
            <a:r>
              <a:rPr lang="en-US" sz="2000" dirty="0" err="1" smtClean="0"/>
              <a:t>modo</a:t>
            </a:r>
            <a:r>
              <a:rPr lang="en-US" sz="2000" dirty="0" smtClean="0"/>
              <a:t> se </a:t>
            </a:r>
            <a:r>
              <a:rPr lang="en-US" sz="2000" dirty="0" err="1" smtClean="0"/>
              <a:t>construye</a:t>
            </a:r>
            <a:r>
              <a:rPr lang="en-US" sz="2000" dirty="0" smtClean="0"/>
              <a:t> </a:t>
            </a:r>
            <a:r>
              <a:rPr lang="en-US" sz="2000" dirty="0" err="1" smtClean="0"/>
              <a:t>una</a:t>
            </a:r>
            <a:r>
              <a:rPr lang="en-US" sz="2000" dirty="0" smtClean="0"/>
              <a:t> </a:t>
            </a:r>
            <a:r>
              <a:rPr lang="en-US" sz="2000" dirty="0" err="1" smtClean="0"/>
              <a:t>tabla</a:t>
            </a:r>
            <a:r>
              <a:rPr lang="en-US" sz="2000" dirty="0" smtClean="0"/>
              <a:t> </a:t>
            </a:r>
            <a:r>
              <a:rPr lang="en-US" sz="2000" dirty="0" err="1" smtClean="0"/>
              <a:t>dinamica</a:t>
            </a:r>
            <a:r>
              <a:rPr lang="en-US" sz="2000" dirty="0" smtClean="0"/>
              <a:t> con </a:t>
            </a:r>
            <a:r>
              <a:rPr lang="en-US" sz="2000" dirty="0" err="1" smtClean="0"/>
              <a:t>las</a:t>
            </a:r>
            <a:r>
              <a:rPr lang="en-US" sz="2000" dirty="0" smtClean="0"/>
              <a:t> </a:t>
            </a:r>
            <a:r>
              <a:rPr lang="en-US" sz="2000" dirty="0" err="1" smtClean="0"/>
              <a:t>direcciones</a:t>
            </a:r>
            <a:r>
              <a:rPr lang="en-US" sz="2000" dirty="0" smtClean="0"/>
              <a:t>. La “ARP table” </a:t>
            </a:r>
            <a:r>
              <a:rPr lang="en-US" sz="2000" dirty="0" err="1" smtClean="0"/>
              <a:t>que</a:t>
            </a:r>
            <a:r>
              <a:rPr lang="en-US" sz="2000" dirty="0" smtClean="0"/>
              <a:t> se </a:t>
            </a:r>
            <a:r>
              <a:rPr lang="en-US" sz="2000" dirty="0" err="1" smtClean="0"/>
              <a:t>consulta</a:t>
            </a:r>
            <a:r>
              <a:rPr lang="en-US" sz="2000" dirty="0" smtClean="0"/>
              <a:t> </a:t>
            </a:r>
            <a:r>
              <a:rPr lang="en-US" sz="2000" dirty="0" err="1" smtClean="0"/>
              <a:t>cada</a:t>
            </a:r>
            <a:r>
              <a:rPr lang="en-US" sz="2000" dirty="0" smtClean="0"/>
              <a:t> </a:t>
            </a:r>
            <a:r>
              <a:rPr lang="en-US" sz="2000" dirty="0" err="1" smtClean="0"/>
              <a:t>vez</a:t>
            </a:r>
            <a:r>
              <a:rPr lang="en-US" sz="2000" dirty="0" smtClean="0"/>
              <a:t> y </a:t>
            </a:r>
            <a:r>
              <a:rPr lang="en-US" sz="2000" dirty="0" err="1" smtClean="0"/>
              <a:t>limita</a:t>
            </a:r>
            <a:r>
              <a:rPr lang="en-US" sz="2000" dirty="0" smtClean="0"/>
              <a:t> mucho el </a:t>
            </a:r>
            <a:r>
              <a:rPr lang="en-US" sz="2000" dirty="0" err="1" smtClean="0"/>
              <a:t>trafico</a:t>
            </a:r>
            <a:r>
              <a:rPr lang="en-US" sz="2000" dirty="0" smtClean="0"/>
              <a:t> broadcast en la red </a:t>
            </a:r>
            <a:endParaRPr lang="en-US" sz="2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ARP y RARP</a:t>
            </a:r>
            <a:endParaRPr 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10381" y="2122714"/>
            <a:ext cx="65627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1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07128" y="596295"/>
            <a:ext cx="5459186" cy="606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</a:t>
            </a:r>
            <a:endParaRPr lang="en-US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4471" y="607181"/>
            <a:ext cx="5459186" cy="606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Rectángulo"/>
          <p:cNvSpPr/>
          <p:nvPr/>
        </p:nvSpPr>
        <p:spPr>
          <a:xfrm>
            <a:off x="2906486" y="5856514"/>
            <a:ext cx="1121229" cy="217715"/>
          </a:xfrm>
          <a:prstGeom prst="rect">
            <a:avLst/>
          </a:prstGeom>
          <a:noFill/>
          <a:ln w="25400" cap="flat">
            <a:solidFill>
              <a:srgbClr val="C0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2928257" y="3407228"/>
            <a:ext cx="1121229" cy="217715"/>
          </a:xfrm>
          <a:prstGeom prst="rect">
            <a:avLst/>
          </a:prstGeom>
          <a:noFill/>
          <a:ln w="25400" cap="flat">
            <a:solidFill>
              <a:srgbClr val="C0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2634342" y="4648200"/>
            <a:ext cx="1121229" cy="217715"/>
          </a:xfrm>
          <a:prstGeom prst="rect">
            <a:avLst/>
          </a:prstGeom>
          <a:noFill/>
          <a:ln w="25400" cap="flat">
            <a:solidFill>
              <a:srgbClr val="C0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2" name="11 Rectángulo"/>
          <p:cNvSpPr/>
          <p:nvPr/>
        </p:nvSpPr>
        <p:spPr>
          <a:xfrm>
            <a:off x="2797628" y="2188028"/>
            <a:ext cx="1219201" cy="307773"/>
          </a:xfrm>
          <a:prstGeom prst="rect">
            <a:avLst/>
          </a:prstGeom>
          <a:noFill/>
          <a:ln w="25400" cap="flat">
            <a:solidFill>
              <a:srgbClr val="C0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2808514" y="1436914"/>
            <a:ext cx="1121229" cy="217715"/>
          </a:xfrm>
          <a:prstGeom prst="rect">
            <a:avLst/>
          </a:prstGeom>
          <a:noFill/>
          <a:ln w="25400" cap="flat">
            <a:solidFill>
              <a:srgbClr val="C0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5886" y="281360"/>
            <a:ext cx="5290457" cy="6576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Proposito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direcciones</a:t>
            </a:r>
            <a:r>
              <a:rPr lang="en-US" dirty="0" smtClean="0"/>
              <a:t> IP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688712" cy="5094586"/>
          </a:xfrm>
        </p:spPr>
        <p:txBody>
          <a:bodyPr/>
          <a:lstStyle/>
          <a:p>
            <a:r>
              <a:rPr lang="en-US" sz="2000" dirty="0" err="1" smtClean="0"/>
              <a:t>Intercambiar</a:t>
            </a:r>
            <a:r>
              <a:rPr lang="en-US" sz="2000" dirty="0" smtClean="0"/>
              <a:t> </a:t>
            </a:r>
            <a:r>
              <a:rPr lang="en-US" sz="2000" dirty="0" err="1" smtClean="0"/>
              <a:t>datos</a:t>
            </a:r>
            <a:r>
              <a:rPr lang="en-US" sz="2000" dirty="0" smtClean="0"/>
              <a:t> entre </a:t>
            </a:r>
            <a:r>
              <a:rPr lang="en-US" sz="2000" dirty="0" err="1" smtClean="0"/>
              <a:t>ordendores</a:t>
            </a:r>
            <a:r>
              <a:rPr lang="en-US" sz="2000" dirty="0" smtClean="0"/>
              <a:t> (Host) </a:t>
            </a:r>
            <a:r>
              <a:rPr lang="en-US" sz="2000" dirty="0" err="1" smtClean="0"/>
              <a:t>mediante</a:t>
            </a:r>
            <a:r>
              <a:rPr lang="en-US" sz="2000" dirty="0" smtClean="0"/>
              <a:t> </a:t>
            </a:r>
            <a:r>
              <a:rPr lang="en-US" sz="2000" dirty="0" err="1" smtClean="0"/>
              <a:t>datagramas</a:t>
            </a:r>
            <a:r>
              <a:rPr lang="en-US" sz="2000" dirty="0" smtClean="0"/>
              <a:t> (o </a:t>
            </a:r>
            <a:r>
              <a:rPr lang="en-US" sz="2000" dirty="0" err="1" smtClean="0"/>
              <a:t>paquetes</a:t>
            </a:r>
            <a:r>
              <a:rPr lang="en-US" sz="2000" dirty="0" smtClean="0"/>
              <a:t> de </a:t>
            </a:r>
            <a:r>
              <a:rPr lang="en-US" sz="2000" dirty="0" err="1" smtClean="0"/>
              <a:t>datos</a:t>
            </a:r>
            <a:r>
              <a:rPr lang="en-US" sz="2000" dirty="0" smtClean="0"/>
              <a:t>)</a:t>
            </a:r>
          </a:p>
          <a:p>
            <a:endParaRPr lang="en-US" sz="2000" dirty="0" smtClean="0"/>
          </a:p>
          <a:p>
            <a:r>
              <a:rPr lang="en-US" sz="2000" dirty="0" smtClean="0"/>
              <a:t>Los </a:t>
            </a:r>
            <a:r>
              <a:rPr lang="en-US" sz="2000" dirty="0" err="1" smtClean="0"/>
              <a:t>paquetes</a:t>
            </a:r>
            <a:r>
              <a:rPr lang="en-US" sz="2000" dirty="0" smtClean="0"/>
              <a:t> son “</a:t>
            </a:r>
            <a:r>
              <a:rPr lang="en-US" sz="2000" dirty="0" err="1" smtClean="0"/>
              <a:t>troceados</a:t>
            </a:r>
            <a:r>
              <a:rPr lang="en-US" sz="2000" dirty="0" smtClean="0"/>
              <a:t>” en </a:t>
            </a:r>
            <a:r>
              <a:rPr lang="en-US" sz="2000" dirty="0" err="1" smtClean="0"/>
              <a:t>piezas</a:t>
            </a:r>
            <a:r>
              <a:rPr lang="en-US" sz="2000" dirty="0" smtClean="0"/>
              <a:t> </a:t>
            </a:r>
            <a:r>
              <a:rPr lang="en-US" sz="2000" dirty="0" err="1" smtClean="0"/>
              <a:t>independietes</a:t>
            </a:r>
            <a:r>
              <a:rPr lang="en-US" sz="2000" dirty="0" smtClean="0"/>
              <a:t> con </a:t>
            </a:r>
            <a:r>
              <a:rPr lang="en-US" sz="2000" dirty="0" err="1" smtClean="0"/>
              <a:t>una</a:t>
            </a:r>
            <a:r>
              <a:rPr lang="en-US" sz="2000" dirty="0" smtClean="0"/>
              <a:t> </a:t>
            </a:r>
            <a:r>
              <a:rPr lang="en-US" sz="2000" dirty="0" err="1" smtClean="0"/>
              <a:t>información</a:t>
            </a:r>
            <a:r>
              <a:rPr lang="en-US" sz="2000" dirty="0" smtClean="0"/>
              <a:t> de </a:t>
            </a:r>
            <a:r>
              <a:rPr lang="en-US" sz="2000" dirty="0" err="1" smtClean="0"/>
              <a:t>cabecera</a:t>
            </a:r>
            <a:r>
              <a:rPr lang="en-US" sz="2000" dirty="0" smtClean="0"/>
              <a:t> y de cola </a:t>
            </a:r>
            <a:r>
              <a:rPr lang="en-US" sz="2000" dirty="0" err="1" smtClean="0"/>
              <a:t>que</a:t>
            </a:r>
            <a:r>
              <a:rPr lang="en-US" sz="2000" dirty="0" smtClean="0"/>
              <a:t> </a:t>
            </a:r>
            <a:r>
              <a:rPr lang="en-US" sz="2000" dirty="0" err="1" smtClean="0"/>
              <a:t>contienen</a:t>
            </a:r>
            <a:r>
              <a:rPr lang="en-US" sz="2000" dirty="0" smtClean="0"/>
              <a:t> </a:t>
            </a:r>
            <a:r>
              <a:rPr lang="en-US" sz="2000" dirty="0" err="1" smtClean="0"/>
              <a:t>direcciones</a:t>
            </a:r>
            <a:r>
              <a:rPr lang="en-US" sz="2000" dirty="0" smtClean="0"/>
              <a:t> de </a:t>
            </a:r>
            <a:r>
              <a:rPr lang="en-US" sz="2000" dirty="0" err="1" smtClean="0"/>
              <a:t>inicio</a:t>
            </a:r>
            <a:r>
              <a:rPr lang="en-US" sz="2000" dirty="0" smtClean="0"/>
              <a:t> y </a:t>
            </a:r>
            <a:r>
              <a:rPr lang="en-US" sz="2000" dirty="0" err="1" smtClean="0"/>
              <a:t>destino</a:t>
            </a:r>
            <a:r>
              <a:rPr lang="en-US" sz="2000" dirty="0" smtClean="0"/>
              <a:t> </a:t>
            </a:r>
            <a:r>
              <a:rPr lang="en-US" sz="2000" dirty="0" err="1" smtClean="0"/>
              <a:t>junto</a:t>
            </a:r>
            <a:r>
              <a:rPr lang="en-US" sz="2000" dirty="0" smtClean="0"/>
              <a:t> con </a:t>
            </a:r>
            <a:r>
              <a:rPr lang="en-US" sz="2000" dirty="0" err="1" smtClean="0"/>
              <a:t>informacion</a:t>
            </a:r>
            <a:r>
              <a:rPr lang="en-US" sz="2000" dirty="0" smtClean="0"/>
              <a:t> de control</a:t>
            </a:r>
          </a:p>
          <a:p>
            <a:endParaRPr lang="en-US" sz="2000" dirty="0" smtClean="0"/>
          </a:p>
          <a:p>
            <a:r>
              <a:rPr lang="en-US" sz="2000" dirty="0" smtClean="0"/>
              <a:t>Un </a:t>
            </a:r>
            <a:r>
              <a:rPr lang="en-US" sz="2000" dirty="0" err="1" smtClean="0"/>
              <a:t>determinado</a:t>
            </a:r>
            <a:r>
              <a:rPr lang="en-US" sz="2000" dirty="0" smtClean="0"/>
              <a:t> HOST se </a:t>
            </a:r>
            <a:r>
              <a:rPr lang="en-US" sz="2000" dirty="0" err="1" smtClean="0"/>
              <a:t>identific</a:t>
            </a:r>
            <a:r>
              <a:rPr lang="en-US" sz="2000" dirty="0" smtClean="0"/>
              <a:t> </a:t>
            </a:r>
            <a:r>
              <a:rPr lang="en-US" sz="2000" dirty="0" err="1" smtClean="0"/>
              <a:t>por</a:t>
            </a:r>
            <a:r>
              <a:rPr lang="en-US" sz="2000" dirty="0" smtClean="0"/>
              <a:t> </a:t>
            </a:r>
            <a:r>
              <a:rPr lang="en-US" sz="2000" dirty="0" err="1" smtClean="0"/>
              <a:t>su</a:t>
            </a:r>
            <a:r>
              <a:rPr lang="en-US" sz="2000" dirty="0" smtClean="0"/>
              <a:t> </a:t>
            </a:r>
            <a:r>
              <a:rPr lang="en-US" sz="2000" dirty="0" err="1" smtClean="0"/>
              <a:t>dirección</a:t>
            </a:r>
            <a:r>
              <a:rPr lang="en-US" sz="2000" dirty="0" smtClean="0"/>
              <a:t> IP</a:t>
            </a:r>
          </a:p>
          <a:p>
            <a:endParaRPr lang="en-US" sz="2000" dirty="0" smtClean="0"/>
          </a:p>
          <a:p>
            <a:r>
              <a:rPr lang="en-US" sz="2000" dirty="0" smtClean="0"/>
              <a:t>La </a:t>
            </a:r>
            <a:r>
              <a:rPr lang="en-US" sz="2000" dirty="0" err="1" smtClean="0"/>
              <a:t>direccion</a:t>
            </a:r>
            <a:r>
              <a:rPr lang="en-US" sz="2000" dirty="0" smtClean="0"/>
              <a:t> del GATEWAY se </a:t>
            </a:r>
            <a:r>
              <a:rPr lang="en-US" sz="2000" dirty="0" err="1" smtClean="0"/>
              <a:t>usa</a:t>
            </a:r>
            <a:r>
              <a:rPr lang="en-US" sz="2000" dirty="0" smtClean="0"/>
              <a:t>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enviar</a:t>
            </a:r>
            <a:r>
              <a:rPr lang="en-US" sz="2000" dirty="0" smtClean="0"/>
              <a:t> los </a:t>
            </a:r>
            <a:r>
              <a:rPr lang="en-US" sz="2000" dirty="0" err="1" smtClean="0"/>
              <a:t>datos</a:t>
            </a:r>
            <a:r>
              <a:rPr lang="en-US" sz="2000" dirty="0" smtClean="0"/>
              <a:t> a la red </a:t>
            </a:r>
            <a:r>
              <a:rPr lang="en-US" sz="2000" dirty="0" err="1" smtClean="0"/>
              <a:t>correcta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La mascara de red divide la </a:t>
            </a:r>
            <a:r>
              <a:rPr lang="en-US" sz="2000" dirty="0" err="1" smtClean="0"/>
              <a:t>direccion</a:t>
            </a:r>
            <a:r>
              <a:rPr lang="en-US" sz="2000" dirty="0" smtClean="0"/>
              <a:t> IP en </a:t>
            </a:r>
            <a:r>
              <a:rPr lang="en-US" sz="2000" dirty="0" err="1" smtClean="0"/>
              <a:t>una</a:t>
            </a:r>
            <a:r>
              <a:rPr lang="en-US" sz="2000" dirty="0" smtClean="0"/>
              <a:t> parte </a:t>
            </a:r>
            <a:r>
              <a:rPr lang="en-US" sz="2000" dirty="0" err="1" smtClean="0"/>
              <a:t>correspondiente</a:t>
            </a:r>
            <a:r>
              <a:rPr lang="en-US" sz="2000" dirty="0" smtClean="0"/>
              <a:t> a la RED (NETWORK) y </a:t>
            </a:r>
            <a:r>
              <a:rPr lang="en-US" sz="2000" dirty="0" err="1" smtClean="0"/>
              <a:t>otra</a:t>
            </a:r>
            <a:r>
              <a:rPr lang="en-US" sz="2000" dirty="0" smtClean="0"/>
              <a:t> parte al HOST</a:t>
            </a:r>
          </a:p>
          <a:p>
            <a:endParaRPr lang="en-US" sz="2000" dirty="0" smtClean="0"/>
          </a:p>
          <a:p>
            <a:r>
              <a:rPr lang="en-US" sz="2000" dirty="0" err="1" smtClean="0"/>
              <a:t>Comando</a:t>
            </a:r>
            <a:r>
              <a:rPr lang="en-US" sz="2000" dirty="0" smtClean="0"/>
              <a:t>: “show IP interface”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0829" y="281360"/>
            <a:ext cx="5290457" cy="6576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Rectángulo"/>
          <p:cNvSpPr/>
          <p:nvPr/>
        </p:nvSpPr>
        <p:spPr>
          <a:xfrm rot="5400000">
            <a:off x="1785257" y="794657"/>
            <a:ext cx="642257" cy="307773"/>
          </a:xfrm>
          <a:prstGeom prst="rect">
            <a:avLst/>
          </a:prstGeom>
          <a:noFill/>
          <a:ln w="25400" cap="flat">
            <a:solidFill>
              <a:srgbClr val="C0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1959429" y="2656114"/>
            <a:ext cx="1121229" cy="217715"/>
          </a:xfrm>
          <a:prstGeom prst="rect">
            <a:avLst/>
          </a:prstGeom>
          <a:noFill/>
          <a:ln w="25400" cap="flat">
            <a:solidFill>
              <a:srgbClr val="C0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1197429" y="3592286"/>
            <a:ext cx="550788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B,D,F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6" name="5 Rectángulo"/>
          <p:cNvSpPr/>
          <p:nvPr/>
        </p:nvSpPr>
        <p:spPr>
          <a:xfrm>
            <a:off x="1883228" y="4735286"/>
            <a:ext cx="1121229" cy="217715"/>
          </a:xfrm>
          <a:prstGeom prst="rect">
            <a:avLst/>
          </a:prstGeom>
          <a:noFill/>
          <a:ln w="25400" cap="flat">
            <a:solidFill>
              <a:srgbClr val="C00000"/>
            </a:solidFill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45718" rIns="45718" bIns="45718" numCol="1" spcCol="38100" rtlCol="0" anchor="ctr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1306286" y="5889172"/>
            <a:ext cx="571627" cy="3077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8" tIns="45718" rIns="45718" bIns="45718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B,C,D</a:t>
            </a:r>
            <a:endParaRPr kumimoji="0" lang="en-US" sz="14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330"/>
          <p:cNvSpPr/>
          <p:nvPr/>
        </p:nvSpPr>
        <p:spPr>
          <a:xfrm>
            <a:off x="0" y="0"/>
            <a:ext cx="9144000" cy="2619900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endParaRPr/>
          </a:p>
        </p:txBody>
      </p:sp>
      <p:sp>
        <p:nvSpPr>
          <p:cNvPr id="106" name="Shape 331"/>
          <p:cNvSpPr txBox="1">
            <a:spLocks noGrp="1"/>
          </p:cNvSpPr>
          <p:nvPr>
            <p:ph type="title" idx="4294967295"/>
          </p:nvPr>
        </p:nvSpPr>
        <p:spPr>
          <a:xfrm>
            <a:off x="0" y="1155700"/>
            <a:ext cx="6745288" cy="1546225"/>
          </a:xfrm>
          <a:prstGeom prst="rect">
            <a:avLst/>
          </a:prstGeom>
        </p:spPr>
        <p:txBody>
          <a:bodyPr>
            <a:normAutofit/>
          </a:bodyPr>
          <a:lstStyle>
            <a:lvl1pPr defTabSz="603504">
              <a:defRPr sz="5800">
                <a:solidFill>
                  <a:srgbClr val="FFFFFF"/>
                </a:solidFill>
              </a:defRPr>
            </a:lvl1pPr>
          </a:lstStyle>
          <a:p>
            <a:r>
              <a:rPr lang="es-ES" sz="3600" dirty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¡</a:t>
            </a:r>
            <a:r>
              <a:rPr sz="3600" dirty="0" err="1" smtClean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Muchas</a:t>
            </a:r>
            <a:r>
              <a:rPr sz="3600" dirty="0" smtClean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 </a:t>
            </a:r>
            <a:r>
              <a:rPr lang="es-ES" sz="3600" dirty="0" smtClean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g</a:t>
            </a:r>
            <a:r>
              <a:rPr sz="3600" dirty="0" err="1" smtClean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racias</a:t>
            </a:r>
            <a:r>
              <a:rPr lang="es-ES" sz="3600" dirty="0">
                <a:solidFill>
                  <a:schemeClr val="bg1"/>
                </a:solidFill>
                <a:latin typeface="Arial Black"/>
                <a:ea typeface="Arial Black"/>
                <a:cs typeface="Arial Black"/>
                <a:sym typeface="Arial Black"/>
              </a:rPr>
              <a:t>!</a:t>
            </a:r>
            <a:endParaRPr sz="3600" dirty="0">
              <a:solidFill>
                <a:schemeClr val="bg1"/>
              </a:solidFill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07" name="Shape 333"/>
          <p:cNvSpPr txBox="1">
            <a:spLocks noGrp="1"/>
          </p:cNvSpPr>
          <p:nvPr>
            <p:ph type="body" sz="half" idx="4294967295"/>
          </p:nvPr>
        </p:nvSpPr>
        <p:spPr>
          <a:xfrm>
            <a:off x="0" y="4273548"/>
            <a:ext cx="6665913" cy="1893891"/>
          </a:xfrm>
          <a:prstGeom prst="rect">
            <a:avLst/>
          </a:prstGeom>
        </p:spPr>
        <p:txBody>
          <a:bodyPr/>
          <a:lstStyle>
            <a:lvl1pPr>
              <a:buSzTx/>
              <a:buNone/>
              <a:defRPr sz="2000"/>
            </a:lvl1pPr>
          </a:lstStyle>
          <a:p>
            <a:r>
              <a:rPr lang="es-ES" sz="3000" dirty="0" smtClean="0">
                <a:latin typeface="Montserrat Bold"/>
                <a:ea typeface="Montserrat Bold"/>
                <a:cs typeface="Montserrat Bold"/>
                <a:sym typeface="Montserrat Bold"/>
              </a:rPr>
              <a:t>Juan Ignacio Alonso </a:t>
            </a:r>
            <a:r>
              <a:rPr lang="es-ES" sz="3000" dirty="0" err="1" smtClean="0">
                <a:latin typeface="Montserrat Bold"/>
                <a:ea typeface="Montserrat Bold"/>
                <a:cs typeface="Montserrat Bold"/>
                <a:sym typeface="Montserrat Bold"/>
              </a:rPr>
              <a:t>Montull</a:t>
            </a:r>
            <a:endParaRPr lang="es-ES" sz="3000" dirty="0" smtClean="0">
              <a:latin typeface="Montserrat Bold"/>
              <a:ea typeface="Montserrat Bold"/>
              <a:cs typeface="Montserrat Bold"/>
              <a:sym typeface="Montserrat Bold"/>
            </a:endParaRPr>
          </a:p>
          <a:p>
            <a:r>
              <a:rPr lang="es-ES" sz="3000" dirty="0" smtClean="0">
                <a:latin typeface="Montserrat Bold"/>
                <a:ea typeface="Montserrat Bold"/>
                <a:cs typeface="Montserrat Bold"/>
                <a:sym typeface="Montserrat Bold"/>
              </a:rPr>
              <a:t>j</a:t>
            </a:r>
            <a:r>
              <a:rPr lang="es-ES" sz="3000" dirty="0" smtClean="0">
                <a:latin typeface="Montserrat Bold"/>
                <a:ea typeface="Montserrat Bold"/>
                <a:cs typeface="Montserrat Bold"/>
                <a:sym typeface="Montserrat Bold"/>
              </a:rPr>
              <a:t>ignacio.alonso.montull@gmail.com</a:t>
            </a:r>
            <a:endParaRPr sz="3000" dirty="0">
              <a:latin typeface="Montserrat Bold"/>
              <a:ea typeface="Montserrat Bold"/>
              <a:cs typeface="Montserrat Bold"/>
            </a:endParaRPr>
          </a:p>
        </p:txBody>
      </p:sp>
      <p:sp>
        <p:nvSpPr>
          <p:cNvPr id="108" name="Shape 334"/>
          <p:cNvSpPr/>
          <p:nvPr/>
        </p:nvSpPr>
        <p:spPr>
          <a:xfrm>
            <a:off x="813270" y="3775940"/>
            <a:ext cx="1533603" cy="137701"/>
          </a:xfrm>
          <a:prstGeom prst="rect">
            <a:avLst/>
          </a:prstGeom>
          <a:solidFill>
            <a:srgbClr val="03489D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>
              <a:defRPr>
                <a:solidFill>
                  <a:srgbClr val="454F5B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Jerarquia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direcciones</a:t>
            </a:r>
            <a:r>
              <a:rPr lang="en-US" dirty="0" smtClean="0"/>
              <a:t> IP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7626082" cy="5094586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IANA: Internet Assigned Numbers Authority. Es la responsible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direcciones</a:t>
            </a:r>
            <a:r>
              <a:rPr lang="en-US" dirty="0" smtClean="0"/>
              <a:t> IP y de la </a:t>
            </a:r>
            <a:r>
              <a:rPr lang="en-US" dirty="0" err="1" smtClean="0"/>
              <a:t>gestion</a:t>
            </a:r>
            <a:r>
              <a:rPr lang="en-US" dirty="0" smtClean="0"/>
              <a:t> de DNS.</a:t>
            </a:r>
          </a:p>
          <a:p>
            <a:endParaRPr lang="en-US" dirty="0" smtClean="0"/>
          </a:p>
          <a:p>
            <a:r>
              <a:rPr lang="en-US" dirty="0" smtClean="0"/>
              <a:t>IANA </a:t>
            </a:r>
            <a:r>
              <a:rPr lang="en-US" dirty="0" err="1" smtClean="0"/>
              <a:t>esta</a:t>
            </a:r>
            <a:r>
              <a:rPr lang="en-US" dirty="0" smtClean="0"/>
              <a:t> </a:t>
            </a:r>
            <a:r>
              <a:rPr lang="en-US" dirty="0" err="1" smtClean="0"/>
              <a:t>gestionada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el ICANN; “ Internet Corporation for Assigned Names and Numbers”</a:t>
            </a:r>
          </a:p>
          <a:p>
            <a:endParaRPr lang="en-US" dirty="0" smtClean="0"/>
          </a:p>
          <a:p>
            <a:r>
              <a:rPr lang="en-US" dirty="0" smtClean="0"/>
              <a:t>ICANN </a:t>
            </a:r>
            <a:r>
              <a:rPr lang="en-US" dirty="0" err="1" smtClean="0"/>
              <a:t>delega</a:t>
            </a:r>
            <a:r>
              <a:rPr lang="en-US" dirty="0" smtClean="0"/>
              <a:t> la </a:t>
            </a:r>
            <a:r>
              <a:rPr lang="en-US" dirty="0" err="1" smtClean="0"/>
              <a:t>gestión</a:t>
            </a:r>
            <a:r>
              <a:rPr lang="en-US" dirty="0" smtClean="0"/>
              <a:t> de </a:t>
            </a:r>
            <a:r>
              <a:rPr lang="en-US" dirty="0" err="1" smtClean="0"/>
              <a:t>bloques</a:t>
            </a:r>
            <a:r>
              <a:rPr lang="en-US" dirty="0" smtClean="0"/>
              <a:t> de </a:t>
            </a:r>
            <a:r>
              <a:rPr lang="en-US" dirty="0" err="1" smtClean="0"/>
              <a:t>direcciones</a:t>
            </a:r>
            <a:r>
              <a:rPr lang="en-US" dirty="0" smtClean="0"/>
              <a:t> IP al RIR: “ Regional Internet Registry”</a:t>
            </a:r>
          </a:p>
          <a:p>
            <a:endParaRPr lang="en-US" dirty="0" smtClean="0"/>
          </a:p>
          <a:p>
            <a:r>
              <a:rPr lang="en-US" dirty="0" smtClean="0"/>
              <a:t>RIR </a:t>
            </a:r>
            <a:r>
              <a:rPr lang="en-US" dirty="0" err="1" smtClean="0"/>
              <a:t>permite</a:t>
            </a:r>
            <a:r>
              <a:rPr lang="en-US" dirty="0" smtClean="0"/>
              <a:t> la </a:t>
            </a:r>
            <a:r>
              <a:rPr lang="en-US" dirty="0" err="1" smtClean="0"/>
              <a:t>asignación</a:t>
            </a:r>
            <a:r>
              <a:rPr lang="en-US" dirty="0" smtClean="0"/>
              <a:t> local (</a:t>
            </a:r>
            <a:r>
              <a:rPr lang="en-US" dirty="0" err="1" smtClean="0"/>
              <a:t>geograficamente</a:t>
            </a:r>
            <a:r>
              <a:rPr lang="en-US" dirty="0" smtClean="0"/>
              <a:t>) al LIR: “ Local Internet Registry”.</a:t>
            </a:r>
          </a:p>
          <a:p>
            <a:endParaRPr lang="en-US" dirty="0" smtClean="0"/>
          </a:p>
          <a:p>
            <a:r>
              <a:rPr lang="en-US" dirty="0" smtClean="0"/>
              <a:t>LIR </a:t>
            </a:r>
            <a:r>
              <a:rPr lang="en-US" dirty="0" err="1" smtClean="0"/>
              <a:t>asigna</a:t>
            </a:r>
            <a:r>
              <a:rPr lang="en-US" dirty="0" smtClean="0"/>
              <a:t> </a:t>
            </a:r>
            <a:r>
              <a:rPr lang="en-US" dirty="0" err="1" smtClean="0"/>
              <a:t>direcciones</a:t>
            </a:r>
            <a:r>
              <a:rPr lang="en-US" dirty="0" smtClean="0"/>
              <a:t> a los ISP :” Internet Service Provider”. Los ISP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servicio</a:t>
            </a:r>
            <a:r>
              <a:rPr lang="en-US" dirty="0" smtClean="0"/>
              <a:t> a los </a:t>
            </a:r>
            <a:r>
              <a:rPr lang="en-US" dirty="0" err="1" smtClean="0"/>
              <a:t>clientes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Estructura</a:t>
            </a:r>
            <a:r>
              <a:rPr lang="en-US" dirty="0" smtClean="0"/>
              <a:t> de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direcciones</a:t>
            </a:r>
            <a:r>
              <a:rPr lang="en-US" dirty="0" smtClean="0"/>
              <a:t> IP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4"/>
            <a:ext cx="7225249" cy="3111211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4- BYTE o 32 bit, con </a:t>
            </a:r>
            <a:r>
              <a:rPr lang="en-US" dirty="0" err="1" smtClean="0"/>
              <a:t>una</a:t>
            </a:r>
            <a:r>
              <a:rPr lang="en-US" dirty="0" smtClean="0"/>
              <a:t> parte </a:t>
            </a:r>
            <a:r>
              <a:rPr lang="en-US" dirty="0" err="1" smtClean="0"/>
              <a:t>correspondinete</a:t>
            </a:r>
            <a:r>
              <a:rPr lang="en-US" dirty="0" smtClean="0"/>
              <a:t> a la </a:t>
            </a:r>
            <a:r>
              <a:rPr lang="en-US" dirty="0" err="1" smtClean="0"/>
              <a:t>direccion</a:t>
            </a:r>
            <a:r>
              <a:rPr lang="en-US" dirty="0" smtClean="0"/>
              <a:t> de RED y </a:t>
            </a:r>
            <a:r>
              <a:rPr lang="en-US" dirty="0" err="1" smtClean="0"/>
              <a:t>otra</a:t>
            </a:r>
            <a:r>
              <a:rPr lang="en-US" dirty="0" smtClean="0"/>
              <a:t> a la </a:t>
            </a:r>
            <a:r>
              <a:rPr lang="en-US" dirty="0" err="1" smtClean="0"/>
              <a:t>direccion</a:t>
            </a:r>
            <a:r>
              <a:rPr lang="en-US" dirty="0" smtClean="0"/>
              <a:t> del HOST</a:t>
            </a:r>
          </a:p>
          <a:p>
            <a:endParaRPr lang="en-US" dirty="0" smtClean="0"/>
          </a:p>
          <a:p>
            <a:r>
              <a:rPr lang="en-US" dirty="0" smtClean="0"/>
              <a:t>DOTTED DECIMAL NOTATION</a:t>
            </a:r>
          </a:p>
          <a:p>
            <a:endParaRPr lang="en-US" dirty="0" smtClean="0"/>
          </a:p>
          <a:p>
            <a:r>
              <a:rPr lang="en-US" dirty="0" smtClean="0"/>
              <a:t>4 OCTETOS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direccion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2^32 </a:t>
            </a:r>
            <a:r>
              <a:rPr lang="en-US" dirty="0" err="1" smtClean="0"/>
              <a:t>posibles</a:t>
            </a:r>
            <a:r>
              <a:rPr lang="en-US" dirty="0" smtClean="0"/>
              <a:t> </a:t>
            </a:r>
            <a:r>
              <a:rPr lang="en-US" dirty="0" err="1" smtClean="0"/>
              <a:t>direcciones</a:t>
            </a:r>
            <a:r>
              <a:rPr lang="en-US" dirty="0" smtClean="0"/>
              <a:t>: 4.294.967.296 </a:t>
            </a:r>
            <a:r>
              <a:rPr lang="en-US" dirty="0" err="1" smtClean="0"/>
              <a:t>direcciones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6187" y="4680689"/>
            <a:ext cx="5348303" cy="1920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Estructura</a:t>
            </a:r>
            <a:r>
              <a:rPr lang="en-US" dirty="0" smtClean="0"/>
              <a:t> </a:t>
            </a:r>
            <a:r>
              <a:rPr lang="en-US" dirty="0" err="1" smtClean="0"/>
              <a:t>Direccion</a:t>
            </a:r>
            <a:r>
              <a:rPr lang="en-US" dirty="0" smtClean="0"/>
              <a:t> IP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200" y="1473315"/>
            <a:ext cx="8264910" cy="5094586"/>
          </a:xfrm>
        </p:spPr>
        <p:txBody>
          <a:bodyPr/>
          <a:lstStyle/>
          <a:p>
            <a:r>
              <a:rPr lang="en-US" dirty="0" smtClean="0"/>
              <a:t>IP </a:t>
            </a:r>
            <a:r>
              <a:rPr lang="en-US" dirty="0" err="1" smtClean="0"/>
              <a:t>ignora</a:t>
            </a:r>
            <a:r>
              <a:rPr lang="en-US" dirty="0" smtClean="0"/>
              <a:t> la parte de la </a:t>
            </a:r>
            <a:r>
              <a:rPr lang="en-US" dirty="0" err="1" smtClean="0"/>
              <a:t>dirección</a:t>
            </a:r>
            <a:r>
              <a:rPr lang="en-US" dirty="0" smtClean="0"/>
              <a:t> del HOST</a:t>
            </a:r>
          </a:p>
          <a:p>
            <a:endParaRPr lang="en-US" dirty="0" smtClean="0"/>
          </a:p>
          <a:p>
            <a:r>
              <a:rPr lang="en-US" dirty="0" err="1" smtClean="0"/>
              <a:t>Cada</a:t>
            </a:r>
            <a:r>
              <a:rPr lang="en-US" dirty="0" smtClean="0"/>
              <a:t> OCTETO </a:t>
            </a:r>
            <a:r>
              <a:rPr lang="en-US" dirty="0" err="1" smtClean="0"/>
              <a:t>contiene</a:t>
            </a:r>
            <a:r>
              <a:rPr lang="en-US" dirty="0" smtClean="0"/>
              <a:t> un </a:t>
            </a:r>
            <a:r>
              <a:rPr lang="en-US" dirty="0" err="1" smtClean="0"/>
              <a:t>numero</a:t>
            </a:r>
            <a:r>
              <a:rPr lang="en-US" dirty="0" smtClean="0"/>
              <a:t> entre 0 y 255</a:t>
            </a:r>
          </a:p>
          <a:p>
            <a:endParaRPr lang="en-US" dirty="0" smtClean="0"/>
          </a:p>
          <a:p>
            <a:r>
              <a:rPr lang="en-US" dirty="0" smtClean="0"/>
              <a:t>00000000 = 0</a:t>
            </a:r>
          </a:p>
          <a:p>
            <a:endParaRPr lang="en-US" dirty="0" smtClean="0"/>
          </a:p>
          <a:p>
            <a:r>
              <a:rPr lang="en-US" dirty="0" smtClean="0"/>
              <a:t>11111111 = 255</a:t>
            </a:r>
          </a:p>
          <a:p>
            <a:endParaRPr lang="en-US" dirty="0" smtClean="0"/>
          </a:p>
          <a:p>
            <a:r>
              <a:rPr lang="en-US" dirty="0" smtClean="0"/>
              <a:t>Las mascaras de </a:t>
            </a:r>
            <a:r>
              <a:rPr lang="en-US" dirty="0" err="1" smtClean="0"/>
              <a:t>direcciones</a:t>
            </a:r>
            <a:r>
              <a:rPr lang="en-US" dirty="0" smtClean="0"/>
              <a:t> </a:t>
            </a:r>
            <a:r>
              <a:rPr lang="en-US" dirty="0" err="1" smtClean="0"/>
              <a:t>aplican</a:t>
            </a:r>
            <a:r>
              <a:rPr lang="en-US" dirty="0" smtClean="0"/>
              <a:t> la </a:t>
            </a:r>
            <a:r>
              <a:rPr lang="en-US" dirty="0" err="1" smtClean="0"/>
              <a:t>operación</a:t>
            </a:r>
            <a:r>
              <a:rPr lang="en-US" dirty="0" smtClean="0"/>
              <a:t> AND</a:t>
            </a:r>
          </a:p>
          <a:p>
            <a:endParaRPr lang="en-US" dirty="0" smtClean="0"/>
          </a:p>
          <a:p>
            <a:r>
              <a:rPr lang="en-US" dirty="0" err="1" smtClean="0"/>
              <a:t>Clases</a:t>
            </a:r>
            <a:r>
              <a:rPr lang="en-US" dirty="0" smtClean="0"/>
              <a:t> de </a:t>
            </a:r>
            <a:r>
              <a:rPr lang="en-US" dirty="0" err="1" smtClean="0"/>
              <a:t>direcciones</a:t>
            </a:r>
            <a:r>
              <a:rPr lang="en-US" dirty="0" smtClean="0"/>
              <a:t> IP: A, B, C, D, E</a:t>
            </a:r>
          </a:p>
          <a:p>
            <a:endParaRPr lang="en-US" dirty="0" smtClean="0"/>
          </a:p>
          <a:p>
            <a:r>
              <a:rPr lang="en-US" dirty="0" smtClean="0"/>
              <a:t>A, B, C son </a:t>
            </a:r>
            <a:r>
              <a:rPr lang="en-US" dirty="0" err="1" smtClean="0"/>
              <a:t>las</a:t>
            </a:r>
            <a:r>
              <a:rPr lang="en-US" dirty="0" smtClean="0"/>
              <a:t> </a:t>
            </a:r>
            <a:r>
              <a:rPr lang="en-US" dirty="0" err="1" smtClean="0"/>
              <a:t>clases</a:t>
            </a:r>
            <a:r>
              <a:rPr lang="en-US" dirty="0" smtClean="0"/>
              <a:t> </a:t>
            </a:r>
            <a:r>
              <a:rPr lang="en-US" dirty="0" err="1" smtClean="0"/>
              <a:t>publicas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conocemos</a:t>
            </a:r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Clases</a:t>
            </a:r>
            <a:r>
              <a:rPr lang="en-US" dirty="0" smtClean="0"/>
              <a:t> </a:t>
            </a:r>
            <a:r>
              <a:rPr lang="en-US" dirty="0" err="1" smtClean="0"/>
              <a:t>Direcciones</a:t>
            </a:r>
            <a:r>
              <a:rPr lang="en-US" dirty="0" smtClean="0"/>
              <a:t> IP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14247" y="1396065"/>
            <a:ext cx="5195905" cy="5461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Clase</a:t>
            </a:r>
            <a:r>
              <a:rPr lang="en-US" dirty="0" smtClean="0"/>
              <a:t> A: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5"/>
            <a:ext cx="8152175" cy="5094586"/>
          </a:xfrm>
        </p:spPr>
        <p:txBody>
          <a:bodyPr>
            <a:normAutofit/>
          </a:bodyPr>
          <a:lstStyle/>
          <a:p>
            <a:r>
              <a:rPr lang="en-US" sz="2000" dirty="0" smtClean="0"/>
              <a:t>0-127: Solo </a:t>
            </a:r>
            <a:r>
              <a:rPr lang="en-US" sz="2000" dirty="0" err="1" smtClean="0"/>
              <a:t>tenemos</a:t>
            </a:r>
            <a:r>
              <a:rPr lang="en-US" sz="2000" dirty="0" smtClean="0"/>
              <a:t> 128 </a:t>
            </a:r>
            <a:r>
              <a:rPr lang="en-US" sz="2000" dirty="0" err="1" smtClean="0"/>
              <a:t>redes</a:t>
            </a:r>
            <a:r>
              <a:rPr lang="en-US" sz="2000" dirty="0" smtClean="0"/>
              <a:t> </a:t>
            </a:r>
            <a:r>
              <a:rPr lang="en-US" sz="2000" dirty="0" err="1" smtClean="0"/>
              <a:t>clase</a:t>
            </a:r>
            <a:r>
              <a:rPr lang="en-US" sz="2000" dirty="0" smtClean="0"/>
              <a:t> A en IPv4 y </a:t>
            </a:r>
            <a:r>
              <a:rPr lang="en-US" sz="2000" dirty="0" err="1" smtClean="0"/>
              <a:t>estan</a:t>
            </a:r>
            <a:r>
              <a:rPr lang="en-US" sz="2000" dirty="0" smtClean="0"/>
              <a:t> </a:t>
            </a:r>
            <a:r>
              <a:rPr lang="en-US" sz="2000" dirty="0" err="1" smtClean="0"/>
              <a:t>reservadas</a:t>
            </a:r>
            <a:r>
              <a:rPr lang="en-US" sz="2000" dirty="0" smtClean="0"/>
              <a:t>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grandes</a:t>
            </a:r>
            <a:r>
              <a:rPr lang="en-US" sz="2000" dirty="0" smtClean="0"/>
              <a:t> </a:t>
            </a:r>
            <a:r>
              <a:rPr lang="en-US" sz="2000" dirty="0" err="1" smtClean="0"/>
              <a:t>organizaciones</a:t>
            </a:r>
            <a:r>
              <a:rPr lang="en-US" sz="2000" dirty="0" smtClean="0"/>
              <a:t> </a:t>
            </a:r>
            <a:r>
              <a:rPr lang="en-US" sz="2000" dirty="0" err="1" smtClean="0"/>
              <a:t>como</a:t>
            </a:r>
            <a:r>
              <a:rPr lang="en-US" sz="2000" dirty="0" smtClean="0"/>
              <a:t> MIT</a:t>
            </a:r>
          </a:p>
          <a:p>
            <a:endParaRPr lang="en-US" sz="2000" dirty="0" smtClean="0"/>
          </a:p>
          <a:p>
            <a:r>
              <a:rPr lang="en-US" sz="2000" dirty="0" smtClean="0"/>
              <a:t>El primer BIT de la </a:t>
            </a:r>
            <a:r>
              <a:rPr lang="en-US" sz="2000" dirty="0" err="1" smtClean="0"/>
              <a:t>direccion</a:t>
            </a:r>
            <a:r>
              <a:rPr lang="en-US" sz="2000" dirty="0" smtClean="0"/>
              <a:t> </a:t>
            </a:r>
            <a:r>
              <a:rPr lang="en-US" sz="2000" dirty="0" err="1" smtClean="0"/>
              <a:t>es</a:t>
            </a:r>
            <a:r>
              <a:rPr lang="en-US" sz="2000" dirty="0" smtClean="0"/>
              <a:t> 0 e </a:t>
            </a:r>
            <a:r>
              <a:rPr lang="en-US" sz="2000" dirty="0" err="1" smtClean="0"/>
              <a:t>identifica</a:t>
            </a:r>
            <a:r>
              <a:rPr lang="en-US" sz="2000" dirty="0" smtClean="0"/>
              <a:t> la </a:t>
            </a:r>
            <a:r>
              <a:rPr lang="en-US" sz="2000" dirty="0" err="1" smtClean="0"/>
              <a:t>clase</a:t>
            </a:r>
            <a:r>
              <a:rPr lang="en-US" sz="2000" dirty="0" smtClean="0"/>
              <a:t> A</a:t>
            </a:r>
          </a:p>
          <a:p>
            <a:endParaRPr lang="en-US" sz="2000" dirty="0" smtClean="0"/>
          </a:p>
          <a:p>
            <a:r>
              <a:rPr lang="en-US" sz="2000" dirty="0" smtClean="0"/>
              <a:t>Los 7 bits </a:t>
            </a:r>
            <a:r>
              <a:rPr lang="en-US" sz="2000" dirty="0" err="1" smtClean="0"/>
              <a:t>restantes</a:t>
            </a:r>
            <a:r>
              <a:rPr lang="en-US" sz="2000" dirty="0" smtClean="0"/>
              <a:t> son bits de </a:t>
            </a:r>
            <a:r>
              <a:rPr lang="en-US" sz="2000" dirty="0" err="1" smtClean="0"/>
              <a:t>identificación</a:t>
            </a:r>
            <a:r>
              <a:rPr lang="en-US" sz="2000" dirty="0" smtClean="0"/>
              <a:t> de red</a:t>
            </a:r>
          </a:p>
          <a:p>
            <a:endParaRPr lang="en-US" sz="2000" dirty="0" smtClean="0"/>
          </a:p>
          <a:p>
            <a:r>
              <a:rPr lang="en-US" sz="2000" dirty="0" smtClean="0"/>
              <a:t>Los </a:t>
            </a:r>
            <a:r>
              <a:rPr lang="en-US" sz="2000" dirty="0" err="1" smtClean="0"/>
              <a:t>ultimos</a:t>
            </a:r>
            <a:r>
              <a:rPr lang="en-US" sz="2000" dirty="0" smtClean="0"/>
              <a:t> 24 bits </a:t>
            </a:r>
            <a:r>
              <a:rPr lang="en-US" sz="2000" dirty="0" err="1" smtClean="0"/>
              <a:t>corresponden</a:t>
            </a:r>
            <a:r>
              <a:rPr lang="en-US" sz="2000" dirty="0" smtClean="0"/>
              <a:t> a </a:t>
            </a:r>
            <a:r>
              <a:rPr lang="en-US" sz="2000" dirty="0" err="1" smtClean="0"/>
              <a:t>direcciones</a:t>
            </a:r>
            <a:r>
              <a:rPr lang="en-US" sz="2000" dirty="0" smtClean="0"/>
              <a:t> de HOST y </a:t>
            </a:r>
            <a:r>
              <a:rPr lang="en-US" sz="2000" dirty="0" err="1" smtClean="0"/>
              <a:t>podemos</a:t>
            </a:r>
            <a:r>
              <a:rPr lang="en-US" sz="2000" dirty="0" smtClean="0"/>
              <a:t> </a:t>
            </a:r>
            <a:r>
              <a:rPr lang="en-US" sz="2000" dirty="0" err="1" smtClean="0"/>
              <a:t>direccionar</a:t>
            </a:r>
            <a:r>
              <a:rPr lang="en-US" sz="2000" dirty="0" smtClean="0"/>
              <a:t> </a:t>
            </a:r>
            <a:r>
              <a:rPr lang="en-US" sz="2000" dirty="0" err="1" smtClean="0"/>
              <a:t>hasta</a:t>
            </a:r>
            <a:r>
              <a:rPr lang="en-US" sz="2000" dirty="0" smtClean="0"/>
              <a:t> 16 </a:t>
            </a:r>
            <a:r>
              <a:rPr lang="en-US" sz="2000" dirty="0" err="1" smtClean="0"/>
              <a:t>millones</a:t>
            </a:r>
            <a:r>
              <a:rPr lang="en-US" sz="2000" dirty="0" smtClean="0"/>
              <a:t> de HOST </a:t>
            </a:r>
            <a:r>
              <a:rPr lang="en-US" sz="2000" dirty="0" err="1" smtClean="0"/>
              <a:t>clase</a:t>
            </a:r>
            <a:r>
              <a:rPr lang="en-US" sz="2000" dirty="0" smtClean="0"/>
              <a:t> A</a:t>
            </a:r>
            <a:endParaRPr lang="en-US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3916" y="4419600"/>
            <a:ext cx="6477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Clase</a:t>
            </a:r>
            <a:r>
              <a:rPr lang="en-US" dirty="0" smtClean="0"/>
              <a:t> B</a:t>
            </a:r>
            <a:endParaRPr lang="en-U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691199" y="1473315"/>
            <a:ext cx="7951759" cy="3900351"/>
          </a:xfrm>
        </p:spPr>
        <p:txBody>
          <a:bodyPr>
            <a:normAutofit/>
          </a:bodyPr>
          <a:lstStyle/>
          <a:p>
            <a:r>
              <a:rPr lang="en-US" sz="2000" dirty="0" err="1" smtClean="0"/>
              <a:t>Clase</a:t>
            </a:r>
            <a:r>
              <a:rPr lang="en-US" sz="2000" dirty="0" smtClean="0"/>
              <a:t> B : 128-191. Se </a:t>
            </a:r>
            <a:r>
              <a:rPr lang="en-US" sz="2000" dirty="0" err="1" smtClean="0"/>
              <a:t>identifican</a:t>
            </a:r>
            <a:r>
              <a:rPr lang="en-US" sz="2000" dirty="0" smtClean="0"/>
              <a:t> </a:t>
            </a:r>
            <a:r>
              <a:rPr lang="en-US" sz="2000" dirty="0" err="1" smtClean="0"/>
              <a:t>por</a:t>
            </a:r>
            <a:r>
              <a:rPr lang="en-US" sz="2000" dirty="0" smtClean="0"/>
              <a:t> los </a:t>
            </a:r>
            <a:r>
              <a:rPr lang="en-US" sz="2000" dirty="0" err="1" smtClean="0"/>
              <a:t>primeros</a:t>
            </a:r>
            <a:r>
              <a:rPr lang="en-US" sz="2000" dirty="0" smtClean="0"/>
              <a:t> dos bit del primer </a:t>
            </a:r>
            <a:r>
              <a:rPr lang="en-US" sz="2000" dirty="0" err="1" smtClean="0"/>
              <a:t>octeto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Los dos </a:t>
            </a:r>
            <a:r>
              <a:rPr lang="en-US" sz="2000" dirty="0" err="1" smtClean="0"/>
              <a:t>primeros</a:t>
            </a:r>
            <a:r>
              <a:rPr lang="en-US" sz="2000" dirty="0" smtClean="0"/>
              <a:t> bit son 1 y 0</a:t>
            </a:r>
          </a:p>
          <a:p>
            <a:endParaRPr lang="en-US" sz="2000" dirty="0" smtClean="0"/>
          </a:p>
          <a:p>
            <a:r>
              <a:rPr lang="en-US" sz="2000" dirty="0" smtClean="0"/>
              <a:t>Los 14 bits </a:t>
            </a:r>
            <a:r>
              <a:rPr lang="en-US" sz="2000" dirty="0" err="1" smtClean="0"/>
              <a:t>restantes</a:t>
            </a:r>
            <a:r>
              <a:rPr lang="en-US" sz="2000" dirty="0" smtClean="0"/>
              <a:t> de los dos </a:t>
            </a:r>
            <a:r>
              <a:rPr lang="en-US" sz="2000" dirty="0" err="1" smtClean="0"/>
              <a:t>primeros</a:t>
            </a:r>
            <a:r>
              <a:rPr lang="en-US" sz="2000" dirty="0" smtClean="0"/>
              <a:t> </a:t>
            </a:r>
            <a:r>
              <a:rPr lang="en-US" sz="2000" dirty="0" err="1" smtClean="0"/>
              <a:t>octetos</a:t>
            </a:r>
            <a:r>
              <a:rPr lang="en-US" sz="2000" dirty="0" smtClean="0"/>
              <a:t> son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direcciones</a:t>
            </a:r>
            <a:r>
              <a:rPr lang="en-US" sz="2000" dirty="0" smtClean="0"/>
              <a:t> de red (65.536 </a:t>
            </a:r>
            <a:r>
              <a:rPr lang="en-US" sz="2000" dirty="0" err="1" smtClean="0"/>
              <a:t>redes</a:t>
            </a:r>
            <a:r>
              <a:rPr lang="en-US" sz="2000" dirty="0" smtClean="0"/>
              <a:t> </a:t>
            </a:r>
            <a:r>
              <a:rPr lang="en-US" sz="2000" dirty="0" err="1" smtClean="0"/>
              <a:t>diferentes</a:t>
            </a:r>
            <a:r>
              <a:rPr lang="en-US" sz="2000" dirty="0" smtClean="0"/>
              <a:t>)</a:t>
            </a:r>
          </a:p>
          <a:p>
            <a:endParaRPr lang="en-US" sz="2000" dirty="0" smtClean="0"/>
          </a:p>
          <a:p>
            <a:r>
              <a:rPr lang="en-US" sz="2000" dirty="0" smtClean="0"/>
              <a:t>Los </a:t>
            </a:r>
            <a:r>
              <a:rPr lang="en-US" sz="2000" dirty="0" err="1" smtClean="0"/>
              <a:t>restantes</a:t>
            </a:r>
            <a:r>
              <a:rPr lang="en-US" sz="2000" dirty="0" smtClean="0"/>
              <a:t> 16 bits </a:t>
            </a:r>
            <a:r>
              <a:rPr lang="en-US" sz="2000" dirty="0" err="1" smtClean="0"/>
              <a:t>para</a:t>
            </a:r>
            <a:r>
              <a:rPr lang="en-US" sz="2000" dirty="0" smtClean="0"/>
              <a:t> </a:t>
            </a:r>
            <a:r>
              <a:rPr lang="en-US" sz="2000" dirty="0" err="1" smtClean="0"/>
              <a:t>direcciones</a:t>
            </a:r>
            <a:r>
              <a:rPr lang="en-US" sz="2000" dirty="0" smtClean="0"/>
              <a:t> Host</a:t>
            </a:r>
            <a:endParaRPr lang="en-US" sz="20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0220" y="4610100"/>
            <a:ext cx="6638925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demona template">
  <a:themeElements>
    <a:clrScheme name="Desdemona templa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0000FF"/>
      </a:hlink>
      <a:folHlink>
        <a:srgbClr val="FF00FF"/>
      </a:folHlink>
    </a:clrScheme>
    <a:fontScheme name="Desdemona templat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Desdemona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sdemona template">
  <a:themeElements>
    <a:clrScheme name="Desdemona templa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0000FF"/>
      </a:hlink>
      <a:folHlink>
        <a:srgbClr val="FF00FF"/>
      </a:folHlink>
    </a:clrScheme>
    <a:fontScheme name="Desdemona templat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Desdemona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1561</TotalTime>
  <Words>1001</Words>
  <Application>Microsoft Office PowerPoint</Application>
  <PresentationFormat>Presentación en pantalla (4:3)</PresentationFormat>
  <Paragraphs>183</Paragraphs>
  <Slides>31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31</vt:i4>
      </vt:variant>
    </vt:vector>
  </HeadingPairs>
  <TitlesOfParts>
    <vt:vector size="32" baseType="lpstr">
      <vt:lpstr>Desdemona template</vt:lpstr>
      <vt:lpstr>Networking 25 Marzo 2021</vt:lpstr>
      <vt:lpstr>Direccionamiento IP</vt:lpstr>
      <vt:lpstr>Proposito de las direcciones IP</vt:lpstr>
      <vt:lpstr>Jerarquia de las direcciones IP</vt:lpstr>
      <vt:lpstr>Estructura de las direcciones IP</vt:lpstr>
      <vt:lpstr>Estructura Direccion IP</vt:lpstr>
      <vt:lpstr>Clases Direcciones IP</vt:lpstr>
      <vt:lpstr>Clase A:</vt:lpstr>
      <vt:lpstr>Clase B</vt:lpstr>
      <vt:lpstr>Clase C:</vt:lpstr>
      <vt:lpstr>Clase D.</vt:lpstr>
      <vt:lpstr>Clase E</vt:lpstr>
      <vt:lpstr>Resumen Clases de Direcciones IP</vt:lpstr>
      <vt:lpstr>Otras Direcciones reservadas</vt:lpstr>
      <vt:lpstr>Host ID, Network ID y mascaras de red</vt:lpstr>
      <vt:lpstr>Host ID, Network ID y mascaras de red</vt:lpstr>
      <vt:lpstr>Mascaras de red</vt:lpstr>
      <vt:lpstr>Direcciones reservadas</vt:lpstr>
      <vt:lpstr>Direcciones Reservadas</vt:lpstr>
      <vt:lpstr>BROADCASTING</vt:lpstr>
      <vt:lpstr>Broadcasting</vt:lpstr>
      <vt:lpstr>Broadcasting</vt:lpstr>
      <vt:lpstr>Broadcasting</vt:lpstr>
      <vt:lpstr>ARP: Address Resolution Protocol</vt:lpstr>
      <vt:lpstr>ARP y RARP</vt:lpstr>
      <vt:lpstr>Diapositiva 26</vt:lpstr>
      <vt:lpstr>TEST</vt:lpstr>
      <vt:lpstr>TEST</vt:lpstr>
      <vt:lpstr>Diapositiva 29</vt:lpstr>
      <vt:lpstr>Diapositiva 30</vt:lpstr>
      <vt:lpstr>¡Muchas gracias!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4 Management and Operations: S1: Underpinning Management Theories</dc:title>
  <dc:creator>Administrador</dc:creator>
  <cp:lastModifiedBy>Administrador</cp:lastModifiedBy>
  <cp:revision>16</cp:revision>
  <dcterms:modified xsi:type="dcterms:W3CDTF">2021-03-25T14:57:03Z</dcterms:modified>
</cp:coreProperties>
</file>